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8288000" cy="10287000"/>
  <p:notesSz cx="6858000" cy="9144000"/>
  <p:embeddedFontLst>
    <p:embeddedFont>
      <p:font typeface="Berkshire Swash" charset="1" panose="02000505000000020003"/>
      <p:regular r:id="rId34"/>
    </p:embeddedFont>
    <p:embeddedFont>
      <p:font typeface="Arvo" charset="1" panose="02000000000000000000"/>
      <p:regular r:id="rId35"/>
    </p:embeddedFont>
    <p:embeddedFont>
      <p:font typeface="Arvo Bold" charset="1" panose="02000000000000000000"/>
      <p:regular r:id="rId41"/>
    </p:embeddedFont>
    <p:embeddedFont>
      <p:font typeface="Arimo Bold" charset="1" panose="020B0704020202020204"/>
      <p:regular r:id="rId43"/>
    </p:embeddedFont>
    <p:embeddedFont>
      <p:font typeface="Canva Sans Bold" charset="1" panose="020B0803030501040103"/>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notesMasters/notesMaster1.xml" Type="http://schemas.openxmlformats.org/officeDocument/2006/relationships/notesMaster"/><Relationship Id="rId32" Target="theme/theme2.xml" Type="http://schemas.openxmlformats.org/officeDocument/2006/relationships/theme"/><Relationship Id="rId33" Target="notesSlides/notesSlide1.xml" Type="http://schemas.openxmlformats.org/officeDocument/2006/relationships/notesSlide"/><Relationship Id="rId34" Target="fonts/font34.fntdata" Type="http://schemas.openxmlformats.org/officeDocument/2006/relationships/font"/><Relationship Id="rId35" Target="fonts/font35.fntdata" Type="http://schemas.openxmlformats.org/officeDocument/2006/relationships/font"/><Relationship Id="rId36" Target="notesSlides/notesSlide2.xml" Type="http://schemas.openxmlformats.org/officeDocument/2006/relationships/notesSlide"/><Relationship Id="rId37" Target="notesSlides/notesSlide3.xml" Type="http://schemas.openxmlformats.org/officeDocument/2006/relationships/notesSlide"/><Relationship Id="rId38" Target="notesSlides/notesSlide4.xml" Type="http://schemas.openxmlformats.org/officeDocument/2006/relationships/notesSlide"/><Relationship Id="rId39" Target="notesSlides/notesSlide5.xml" Type="http://schemas.openxmlformats.org/officeDocument/2006/relationships/notesSlide"/><Relationship Id="rId4" Target="theme/theme1.xml" Type="http://schemas.openxmlformats.org/officeDocument/2006/relationships/theme"/><Relationship Id="rId40" Target="notesSlides/notesSlide6.xml" Type="http://schemas.openxmlformats.org/officeDocument/2006/relationships/notesSlide"/><Relationship Id="rId41" Target="fonts/font41.fntdata" Type="http://schemas.openxmlformats.org/officeDocument/2006/relationships/font"/><Relationship Id="rId42" Target="notesSlides/notesSlide7.xml" Type="http://schemas.openxmlformats.org/officeDocument/2006/relationships/notesSlide"/><Relationship Id="rId43" Target="fonts/font43.fntdata" Type="http://schemas.openxmlformats.org/officeDocument/2006/relationships/font"/><Relationship Id="rId44" Target="notesSlides/notesSlide8.xml" Type="http://schemas.openxmlformats.org/officeDocument/2006/relationships/notesSlide"/><Relationship Id="rId45" Target="notesSlides/notesSlide9.xml" Type="http://schemas.openxmlformats.org/officeDocument/2006/relationships/notesSlide"/><Relationship Id="rId46" Target="notesSlides/notesSlide10.xml" Type="http://schemas.openxmlformats.org/officeDocument/2006/relationships/notesSlide"/><Relationship Id="rId47" Target="notesSlides/notesSlide11.xml" Type="http://schemas.openxmlformats.org/officeDocument/2006/relationships/notesSlide"/><Relationship Id="rId48" Target="notesSlides/notesSlide12.xml" Type="http://schemas.openxmlformats.org/officeDocument/2006/relationships/notesSlide"/><Relationship Id="rId49" Target="notesSlides/notesSlide13.xml" Type="http://schemas.openxmlformats.org/officeDocument/2006/relationships/notesSlide"/><Relationship Id="rId5" Target="tableStyles.xml" Type="http://schemas.openxmlformats.org/officeDocument/2006/relationships/tableStyles"/><Relationship Id="rId50" Target="notesSlides/notesSlide14.xml" Type="http://schemas.openxmlformats.org/officeDocument/2006/relationships/notesSlide"/><Relationship Id="rId51" Target="fonts/font51.fntdata" Type="http://schemas.openxmlformats.org/officeDocument/2006/relationships/font"/><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Good morning and thank you for coming! My session is about tips to build your stress management mental toolbox using DBT skills. This is specifically focused on applications at work, but you can apply these in any area of your life!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we're going to walk through a short progressive muscle relaxation. Typically doing this can take about 5-10 minutes as you tense and release all the muscle groups in your body, but for the sake of time we will just do a few to show you how it's done. </a:t>
            </a:r>
          </a:p>
          <a:p>
            <a:r>
              <a:rPr lang="en-US"/>
              <a:t>You should find a comfortable position, and never tense your muscles to the point of pain.</a:t>
            </a:r>
          </a:p>
          <a:p>
            <a:r>
              <a:rPr lang="en-US"/>
              <a:t>This can be paired with the breathing exercise we practiced earlier. Let's take a breath in, hold 2 3 4, out 2 3 4, hold 2 3 4. </a:t>
            </a:r>
          </a:p>
          <a:p>
            <a:r>
              <a:rPr lang="en-US"/>
              <a:t>First, I want you to tense the muscles in your feet and legs. Point your feet forward to tense the calf muscles and scrunch your toes close to the foot. Hold that position for five seconds. </a:t>
            </a:r>
          </a:p>
          <a:p>
            <a:r>
              <a:rPr lang="en-US"/>
              <a:t>Now exhale as you release the tension. Focus on the feeling of letting go, relaxing. Feel the stress drain out of your body through your feet and into the floor. </a:t>
            </a:r>
          </a:p>
          <a:p>
            <a:r>
              <a:rPr lang="en-US"/>
              <a:t>Now we're going to move onto the hips and back. Sit up as straight as you can, clenching your core muscles in. Hold that position for five seconds. </a:t>
            </a:r>
          </a:p>
          <a:p>
            <a:r>
              <a:rPr lang="en-US"/>
              <a:t>Exhale as you release. Sometimes I like to think and focus on the word "relax" as I do this. </a:t>
            </a:r>
          </a:p>
          <a:p>
            <a:r>
              <a:rPr lang="en-US"/>
              <a:t>Last, we are going to move on to the hands and arms. Clench your fists tightly and hold your arms to your body like you're lifting something heavy. Remember, you don't want to do this to the point of pain, but enough that you can feel your muscles working. </a:t>
            </a:r>
          </a:p>
          <a:p>
            <a:r>
              <a:rPr lang="en-US"/>
              <a:t>Hold that position for five seconds. Now exhale as you release the tension. Picture your arms falling back into your lap or at your sides fully relaxed. </a:t>
            </a:r>
          </a:p>
          <a:p>
            <a:r>
              <a:rPr lang="en-US"/>
              <a:t>Now we will take a final big breath in, hold 2 3 4, out 2 3 4, hold 2 3 4</a:t>
            </a:r>
          </a:p>
          <a:p>
            <a:r>
              <a:rPr lang="en-US"/>
              <a:t>And you've completed your mini progressive muscle relaxation!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Here are a few ways you can use the TIPP skills at work when you're feeling stressed or overwhelmed</a:t>
            </a:r>
          </a:p>
          <a:p>
            <a:r>
              <a:rPr lang="en-US"/>
              <a:t>For intense exercise, you can take a walk or jog during a break or lunch. If you work in a building with stairs you can run up and down the stairs a few times to get your blood moving, get your heart going. </a:t>
            </a:r>
          </a:p>
          <a:p>
            <a:r>
              <a:rPr lang="en-US"/>
              <a:t>For temperature, you can go either way. You can have a cup of warm tea, focus with mindfulness on the five senses. The smell, the look, the taste, the feeling as it warms you up from the inside as you drink it. Or you can take a couple deep breaths in the freezer as you grab your lunch. The deep breaths combined with the sharp cold air can also help relax your body. </a:t>
            </a:r>
          </a:p>
          <a:p>
            <a:r>
              <a:rPr lang="en-US"/>
              <a:t>And finally you can do a quick muscle relaxation to start your day and get ready for the day ahead!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first step towards emotional regulation is emotion recognition. You have to know WHAT you're feeling to know how to regulate it.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DBT also has a concept called Wise Mind which really focuses on stepping back from emotions and thoughts and using both to make a decision. </a:t>
            </a:r>
          </a:p>
          <a:p>
            <a:r>
              <a:rPr lang="en-US"/>
              <a:t>Sometimes we don't want to act on our feelings, like if we are feeling really angry at someone at work, our feelings might say to go off, to yell at them, to let them know exactly what you're feeling. Now this might not be the best thing to do in that situation. </a:t>
            </a:r>
          </a:p>
          <a:p>
            <a:r>
              <a:rPr lang="en-US"/>
              <a:t>DBT recommends taking a step back, listening to your feelings because they are valid, but they're only half the equation. You should also consider the facts. Maybe if you yell at that person you'll feel a little better afterward, but that could also get you in trouble with the boss or HR. You've gotta weigh both of those things out and make a wise decision.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Last is interpersonal effectiveness. This focuses on how to ask for what you need, and how to set your boundaries, while also being respectful of others.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today's presentation, we will be going over what stress is and the effects it has on the body. Then we will talk a bit about DBT, what it is, and how it can be helpful. Finally, we will go through practical tips for stress management that you can use in your day-to-day life.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little about me, I graduated from the UA with a degree in journalism and am a proud Wildcat (bear down!)</a:t>
            </a:r>
          </a:p>
          <a:p>
            <a:r>
              <a:rPr lang="en-US"/>
              <a:t>I also almost received a Masters in clinical mental health counseling in Colorado. I completed all my courses, passed my national exams, but had to step away during the clinical hours due to health reasons. </a:t>
            </a:r>
          </a:p>
          <a:p>
            <a:r>
              <a:rPr lang="en-US"/>
              <a:t>I have over 2 years and hundreds of hours providing direct client care, 1 year of that was on a college campus and 1 year was with the general public</a:t>
            </a:r>
          </a:p>
          <a:p>
            <a:r>
              <a:rPr lang="en-US"/>
              <a:t>I have experience in mental health, higher education, and healthcare and I'm so honored to be here to combine all my passions into one presentation to hopefully help some people with stress in the workplace!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Before we get started, I just want to let you know of some other mental health resources that you can access through UA or in the community. </a:t>
            </a:r>
          </a:p>
          <a:p>
            <a:r>
              <a:rPr lang="en-US"/>
              <a:t>The first is Employee Assistance Counseling, and this is free for UA employees. You get 12 sessions per issue, per year, and they just introduced a therapist portal where you can choose a therapist that fits with what you need. I've used them in the past and they're very helpful and kind</a:t>
            </a:r>
          </a:p>
          <a:p>
            <a:r>
              <a:rPr lang="en-US"/>
              <a:t>The next is Life and Work Connections, they provide lots of free tools for mental health as well as doing workshops around campus and online. </a:t>
            </a:r>
          </a:p>
          <a:p>
            <a:r>
              <a:rPr lang="en-US"/>
              <a:t>The next is community care, so this would be finding someone through your insurance, whether that's through UA or through somewhere else. There are tons of therapists, and I recommend using Psychology Today to filter for your specific topic and insurance</a:t>
            </a:r>
          </a:p>
          <a:p>
            <a:r>
              <a:rPr lang="en-US"/>
              <a:t>The last one is if you are having thoughts of hurting yourself, the 988 hotline is available through talk and text and is free to use as well.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first, we have to define what is stress. Stress is defined by the World Health Organization as "A state of worry or mental tension caused by a difficult situation"</a:t>
            </a:r>
          </a:p>
          <a:p>
            <a:r>
              <a:rPr lang="en-US"/>
              <a:t>Now a difficult situation can be a lot of things, and it varies from person to person what exactly constitutes a difficult situation. Something that causes one person a lot of stress (for example, flying on an airplane) may cause someone else no stress at all. </a:t>
            </a:r>
          </a:p>
          <a:p>
            <a:r>
              <a:rPr lang="en-US"/>
              <a:t>When we are experiencing stress, our bodies react in a number of ways. And again, that is not the same for everyone, but there tends to be physical, mental, and/or emotional responses to stress.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Dialectical Behavior Therapy, or DBT, was created as a way to treat clients with Borderline Personality Disorder and clients who were suicidal - both previously considered groups that were resistant to any type of treatment.</a:t>
            </a:r>
          </a:p>
          <a:p>
            <a:r>
              <a:rPr lang="en-US"/>
              <a:t>DBT worked well with these populations because it focused on acknowledging the emotions, not labeling them good or bad, and giving the client a choice on how to proceed. </a:t>
            </a:r>
          </a:p>
          <a:p>
            <a:r>
              <a:rPr lang="en-US"/>
              <a:t>DBT focuses on mindfulness and acceptance, and change through a series of skills that fall in the following 4 categories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Next is distress tolerance, which is focused on dealing with those difficult emotions and situations. </a:t>
            </a:r>
          </a:p>
          <a:p>
            <a:r>
              <a:rPr lang="en-US"/>
              <a:t>These are some skills for when you're feeling stressed or overwhelmed and need to get back to baseline.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4.png" Type="http://schemas.openxmlformats.org/officeDocument/2006/relationships/image"/><Relationship Id="rId3" Target="../media/image45.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gif"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42.png" Type="http://schemas.openxmlformats.org/officeDocument/2006/relationships/image"/><Relationship Id="rId9" Target="../media/image43.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44.png" Type="http://schemas.openxmlformats.org/officeDocument/2006/relationships/image"/><Relationship Id="rId4" Target="../media/image45.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media/image47.png" Type="http://schemas.openxmlformats.org/officeDocument/2006/relationships/image"/><Relationship Id="rId6" Target="../media/image48.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49.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svg" Type="http://schemas.openxmlformats.org/officeDocument/2006/relationships/image"/><Relationship Id="rId2" Target="../notesSlides/notesSlide11.xml" Type="http://schemas.openxmlformats.org/officeDocument/2006/relationships/notesSlide"/><Relationship Id="rId3" Target="../media/image20.png" Type="http://schemas.openxmlformats.org/officeDocument/2006/relationships/image"/><Relationship Id="rId4" Target="../media/image21.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4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4.png" Type="http://schemas.openxmlformats.org/officeDocument/2006/relationships/image"/><Relationship Id="rId3" Target="../media/image45.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50.png" Type="http://schemas.openxmlformats.org/officeDocument/2006/relationships/image"/><Relationship Id="rId4" Target="../media/image51.svg" Type="http://schemas.openxmlformats.org/officeDocument/2006/relationships/image"/><Relationship Id="rId5" Target="../media/image5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svg" Type="http://schemas.openxmlformats.org/officeDocument/2006/relationships/image"/><Relationship Id="rId2" Target="../notesSlides/notesSlide13.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 Id="rId9" Target="../media/image1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svg" Type="http://schemas.openxmlformats.org/officeDocument/2006/relationships/image"/><Relationship Id="rId2" Target="../notesSlides/notesSlide2.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 Id="rId9" Target="../media/image1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42.png" Type="http://schemas.openxmlformats.org/officeDocument/2006/relationships/image"/><Relationship Id="rId9" Target="../media/image43.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44.png" Type="http://schemas.openxmlformats.org/officeDocument/2006/relationships/image"/><Relationship Id="rId4" Target="../media/image45.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42.png" Type="http://schemas.openxmlformats.org/officeDocument/2006/relationships/image"/><Relationship Id="rId9" Target="../media/image43.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3.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4.png" Type="http://schemas.openxmlformats.org/officeDocument/2006/relationships/image"/><Relationship Id="rId3" Target="../media/image45.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svg" Type="http://schemas.openxmlformats.org/officeDocument/2006/relationships/image"/><Relationship Id="rId12" Target="../media/image20.png" Type="http://schemas.openxmlformats.org/officeDocument/2006/relationships/image"/><Relationship Id="rId13" Target="../media/image21.svg" Type="http://schemas.openxmlformats.org/officeDocument/2006/relationships/image"/><Relationship Id="rId2" Target="../notesSlides/notesSlide3.xml" Type="http://schemas.openxmlformats.org/officeDocument/2006/relationships/notesSlide"/><Relationship Id="rId3" Target="../media/image13.pn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media/image16.png" Type="http://schemas.openxmlformats.org/officeDocument/2006/relationships/image"/><Relationship Id="rId9" Target="../media/image1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svg" Type="http://schemas.openxmlformats.org/officeDocument/2006/relationships/image"/><Relationship Id="rId2" Target="../notesSlides/notesSlide4.xml" Type="http://schemas.openxmlformats.org/officeDocument/2006/relationships/notesSlide"/><Relationship Id="rId3" Target="../media/image22.png" Type="http://schemas.openxmlformats.org/officeDocument/2006/relationships/image"/><Relationship Id="rId4" Target="../media/image23.svg" Type="http://schemas.openxmlformats.org/officeDocument/2006/relationships/image"/><Relationship Id="rId5" Target="../media/image24.png" Type="http://schemas.openxmlformats.org/officeDocument/2006/relationships/image"/><Relationship Id="rId6" Target="../media/image25.svg" Type="http://schemas.openxmlformats.org/officeDocument/2006/relationships/image"/><Relationship Id="rId7" Target="../media/image26.png" Type="http://schemas.openxmlformats.org/officeDocument/2006/relationships/image"/><Relationship Id="rId8" Target="../media/image27.svg" Type="http://schemas.openxmlformats.org/officeDocument/2006/relationships/image"/><Relationship Id="rId9" Target="../media/image2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svg" Type="http://schemas.openxmlformats.org/officeDocument/2006/relationships/image"/><Relationship Id="rId2" Target="../notesSlides/notesSlide5.xml" Type="http://schemas.openxmlformats.org/officeDocument/2006/relationships/notesSlide"/><Relationship Id="rId3" Target="../media/image30.png" Type="http://schemas.openxmlformats.org/officeDocument/2006/relationships/image"/><Relationship Id="rId4" Target="../media/image31.svg" Type="http://schemas.openxmlformats.org/officeDocument/2006/relationships/image"/><Relationship Id="rId5" Target="../media/image32.png" Type="http://schemas.openxmlformats.org/officeDocument/2006/relationships/image"/><Relationship Id="rId6" Target="../media/image33.svg" Type="http://schemas.openxmlformats.org/officeDocument/2006/relationships/image"/><Relationship Id="rId7" Target="../media/image34.png" Type="http://schemas.openxmlformats.org/officeDocument/2006/relationships/image"/><Relationship Id="rId8" Target="../media/image35.svg" Type="http://schemas.openxmlformats.org/officeDocument/2006/relationships/image"/><Relationship Id="rId9" Target="../media/image3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36.png" Type="http://schemas.openxmlformats.org/officeDocument/2006/relationships/image"/><Relationship Id="rId4" Target="../media/image37.svg" Type="http://schemas.openxmlformats.org/officeDocument/2006/relationships/image"/><Relationship Id="rId5" Target="../media/image38.png" Type="http://schemas.openxmlformats.org/officeDocument/2006/relationships/image"/><Relationship Id="rId6" Target="../media/image39.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svg" Type="http://schemas.openxmlformats.org/officeDocument/2006/relationships/image"/><Relationship Id="rId2" Target="../notesSlides/notesSlide7.xml" Type="http://schemas.openxmlformats.org/officeDocument/2006/relationships/notesSlide"/><Relationship Id="rId3" Target="../media/image20.png" Type="http://schemas.openxmlformats.org/officeDocument/2006/relationships/image"/><Relationship Id="rId4" Target="../media/image21.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4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2C4A8"/>
        </a:solidFill>
      </p:bgPr>
    </p:bg>
    <p:spTree>
      <p:nvGrpSpPr>
        <p:cNvPr id="1" name=""/>
        <p:cNvGrpSpPr/>
        <p:nvPr/>
      </p:nvGrpSpPr>
      <p:grpSpPr>
        <a:xfrm>
          <a:off x="0" y="0"/>
          <a:ext cx="0" cy="0"/>
          <a:chOff x="0" y="0"/>
          <a:chExt cx="0" cy="0"/>
        </a:xfrm>
      </p:grpSpPr>
      <p:grpSp>
        <p:nvGrpSpPr>
          <p:cNvPr name="Group 2" id="2"/>
          <p:cNvGrpSpPr/>
          <p:nvPr/>
        </p:nvGrpSpPr>
        <p:grpSpPr>
          <a:xfrm rot="0">
            <a:off x="489556" y="569795"/>
            <a:ext cx="17308888" cy="9147409"/>
            <a:chOff x="0" y="0"/>
            <a:chExt cx="4274726" cy="2259109"/>
          </a:xfrm>
        </p:grpSpPr>
        <p:sp>
          <p:nvSpPr>
            <p:cNvPr name="Freeform 3" id="3"/>
            <p:cNvSpPr/>
            <p:nvPr/>
          </p:nvSpPr>
          <p:spPr>
            <a:xfrm flipH="false" flipV="false" rot="0">
              <a:off x="0" y="0"/>
              <a:ext cx="4274726" cy="2259109"/>
            </a:xfrm>
            <a:custGeom>
              <a:avLst/>
              <a:gdLst/>
              <a:ahLst/>
              <a:cxnLst/>
              <a:rect r="r" b="b" t="t" l="l"/>
              <a:pathLst>
                <a:path h="2259109" w="4274726">
                  <a:moveTo>
                    <a:pt x="0" y="0"/>
                  </a:moveTo>
                  <a:lnTo>
                    <a:pt x="4274726" y="0"/>
                  </a:lnTo>
                  <a:lnTo>
                    <a:pt x="4274726" y="2259109"/>
                  </a:lnTo>
                  <a:lnTo>
                    <a:pt x="0" y="2259109"/>
                  </a:lnTo>
                  <a:close/>
                </a:path>
              </a:pathLst>
            </a:custGeom>
            <a:solidFill>
              <a:srgbClr val="000000">
                <a:alpha val="0"/>
              </a:srgbClr>
            </a:solidFill>
            <a:ln w="38100" cap="sq">
              <a:solidFill>
                <a:srgbClr val="383F35"/>
              </a:solidFill>
              <a:prstDash val="solid"/>
              <a:miter/>
            </a:ln>
          </p:spPr>
        </p:sp>
        <p:sp>
          <p:nvSpPr>
            <p:cNvPr name="TextBox 4" id="4"/>
            <p:cNvSpPr txBox="true"/>
            <p:nvPr/>
          </p:nvSpPr>
          <p:spPr>
            <a:xfrm>
              <a:off x="0" y="-66675"/>
              <a:ext cx="4274726" cy="2325784"/>
            </a:xfrm>
            <a:prstGeom prst="rect">
              <a:avLst/>
            </a:prstGeom>
          </p:spPr>
          <p:txBody>
            <a:bodyPr anchor="ctr" rtlCol="false" tIns="50800" lIns="50800" bIns="50800" rIns="50800"/>
            <a:lstStyle/>
            <a:p>
              <a:pPr algn="ctr">
                <a:lnSpc>
                  <a:spcPts val="3300"/>
                </a:lnSpc>
              </a:pPr>
            </a:p>
          </p:txBody>
        </p:sp>
      </p:grpSp>
      <p:sp>
        <p:nvSpPr>
          <p:cNvPr name="Freeform 5" id="5"/>
          <p:cNvSpPr/>
          <p:nvPr/>
        </p:nvSpPr>
        <p:spPr>
          <a:xfrm flipH="false" flipV="false" rot="0">
            <a:off x="14137807" y="3910485"/>
            <a:ext cx="1053458" cy="1053458"/>
          </a:xfrm>
          <a:custGeom>
            <a:avLst/>
            <a:gdLst/>
            <a:ahLst/>
            <a:cxnLst/>
            <a:rect r="r" b="b" t="t" l="l"/>
            <a:pathLst>
              <a:path h="1053458" w="1053458">
                <a:moveTo>
                  <a:pt x="0" y="0"/>
                </a:moveTo>
                <a:lnTo>
                  <a:pt x="1053457" y="0"/>
                </a:lnTo>
                <a:lnTo>
                  <a:pt x="1053457" y="1053458"/>
                </a:lnTo>
                <a:lnTo>
                  <a:pt x="0" y="105345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912411" y="2807401"/>
            <a:ext cx="14463178" cy="3401700"/>
          </a:xfrm>
          <a:prstGeom prst="rect">
            <a:avLst/>
          </a:prstGeom>
        </p:spPr>
        <p:txBody>
          <a:bodyPr anchor="t" rtlCol="false" tIns="0" lIns="0" bIns="0" rIns="0">
            <a:spAutoFit/>
          </a:bodyPr>
          <a:lstStyle/>
          <a:p>
            <a:pPr algn="l">
              <a:lnSpc>
                <a:spcPts val="13519"/>
              </a:lnSpc>
            </a:pPr>
            <a:r>
              <a:rPr lang="en-US" sz="10399">
                <a:solidFill>
                  <a:srgbClr val="242424"/>
                </a:solidFill>
                <a:latin typeface="Berkshire Swash Bold"/>
              </a:rPr>
              <a:t>Building Your Stress-Management Toolbox</a:t>
            </a:r>
          </a:p>
        </p:txBody>
      </p:sp>
      <p:sp>
        <p:nvSpPr>
          <p:cNvPr name="Freeform 7" id="7"/>
          <p:cNvSpPr/>
          <p:nvPr/>
        </p:nvSpPr>
        <p:spPr>
          <a:xfrm flipH="false" flipV="false" rot="0">
            <a:off x="-2851134" y="-2770895"/>
            <a:ext cx="6681380" cy="6681380"/>
          </a:xfrm>
          <a:custGeom>
            <a:avLst/>
            <a:gdLst/>
            <a:ahLst/>
            <a:cxnLst/>
            <a:rect r="r" b="b" t="t" l="l"/>
            <a:pathLst>
              <a:path h="6681380" w="6681380">
                <a:moveTo>
                  <a:pt x="0" y="0"/>
                </a:moveTo>
                <a:lnTo>
                  <a:pt x="6681380" y="0"/>
                </a:lnTo>
                <a:lnTo>
                  <a:pt x="6681380" y="6681380"/>
                </a:lnTo>
                <a:lnTo>
                  <a:pt x="0" y="66813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14457754" y="6309380"/>
            <a:ext cx="6681380" cy="6681380"/>
          </a:xfrm>
          <a:custGeom>
            <a:avLst/>
            <a:gdLst/>
            <a:ahLst/>
            <a:cxnLst/>
            <a:rect r="r" b="b" t="t" l="l"/>
            <a:pathLst>
              <a:path h="6681380" w="6681380">
                <a:moveTo>
                  <a:pt x="0" y="0"/>
                </a:moveTo>
                <a:lnTo>
                  <a:pt x="6681380" y="0"/>
                </a:lnTo>
                <a:lnTo>
                  <a:pt x="6681380" y="6681380"/>
                </a:lnTo>
                <a:lnTo>
                  <a:pt x="0" y="66813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912411" y="6503732"/>
            <a:ext cx="8681765" cy="490855"/>
          </a:xfrm>
          <a:prstGeom prst="rect">
            <a:avLst/>
          </a:prstGeom>
        </p:spPr>
        <p:txBody>
          <a:bodyPr anchor="t" rtlCol="false" tIns="0" lIns="0" bIns="0" rIns="0">
            <a:spAutoFit/>
          </a:bodyPr>
          <a:lstStyle/>
          <a:p>
            <a:pPr algn="l">
              <a:lnSpc>
                <a:spcPts val="3919"/>
              </a:lnSpc>
            </a:pPr>
            <a:r>
              <a:rPr lang="en-US" sz="2799">
                <a:solidFill>
                  <a:srgbClr val="242424"/>
                </a:solidFill>
                <a:latin typeface="Arvo"/>
              </a:rPr>
              <a:t>Taylor Brestel</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2C4A8"/>
        </a:solidFill>
      </p:bgPr>
    </p:bg>
    <p:spTree>
      <p:nvGrpSpPr>
        <p:cNvPr id="1" name=""/>
        <p:cNvGrpSpPr/>
        <p:nvPr/>
      </p:nvGrpSpPr>
      <p:grpSpPr>
        <a:xfrm>
          <a:off x="0" y="0"/>
          <a:ext cx="0" cy="0"/>
          <a:chOff x="0" y="0"/>
          <a:chExt cx="0" cy="0"/>
        </a:xfrm>
      </p:grpSpPr>
      <p:sp>
        <p:nvSpPr>
          <p:cNvPr name="Freeform 2" id="2"/>
          <p:cNvSpPr/>
          <p:nvPr/>
        </p:nvSpPr>
        <p:spPr>
          <a:xfrm flipH="false" flipV="false" rot="0">
            <a:off x="2525833" y="-1270106"/>
            <a:ext cx="13574748" cy="13155165"/>
          </a:xfrm>
          <a:custGeom>
            <a:avLst/>
            <a:gdLst/>
            <a:ahLst/>
            <a:cxnLst/>
            <a:rect r="r" b="b" t="t" l="l"/>
            <a:pathLst>
              <a:path h="13155165" w="13574748">
                <a:moveTo>
                  <a:pt x="0" y="0"/>
                </a:moveTo>
                <a:lnTo>
                  <a:pt x="13574748" y="0"/>
                </a:lnTo>
                <a:lnTo>
                  <a:pt x="13574748" y="13155165"/>
                </a:lnTo>
                <a:lnTo>
                  <a:pt x="0" y="13155165"/>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6247883" y="4284028"/>
            <a:ext cx="6130647" cy="1557019"/>
          </a:xfrm>
          <a:prstGeom prst="rect">
            <a:avLst/>
          </a:prstGeom>
        </p:spPr>
        <p:txBody>
          <a:bodyPr anchor="t" rtlCol="false" tIns="0" lIns="0" bIns="0" rIns="0">
            <a:spAutoFit/>
          </a:bodyPr>
          <a:lstStyle/>
          <a:p>
            <a:pPr algn="ctr">
              <a:lnSpc>
                <a:spcPts val="12880"/>
              </a:lnSpc>
            </a:pPr>
            <a:r>
              <a:rPr lang="en-US" sz="9200">
                <a:solidFill>
                  <a:srgbClr val="000000"/>
                </a:solidFill>
                <a:latin typeface="Berkshire Swash"/>
              </a:rPr>
              <a:t>Mindfulness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2C4A8"/>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5181600" y="1181100"/>
            <a:ext cx="8229600" cy="8229600"/>
          </a:xfrm>
          <a:prstGeom prst="rect">
            <a:avLst/>
          </a:prstGeom>
        </p:spPr>
      </p:pic>
      <p:sp>
        <p:nvSpPr>
          <p:cNvPr name="TextBox 3" id="3"/>
          <p:cNvSpPr txBox="true"/>
          <p:nvPr/>
        </p:nvSpPr>
        <p:spPr>
          <a:xfrm rot="0">
            <a:off x="6286917" y="2261810"/>
            <a:ext cx="6018967" cy="906145"/>
          </a:xfrm>
          <a:prstGeom prst="rect">
            <a:avLst/>
          </a:prstGeom>
        </p:spPr>
        <p:txBody>
          <a:bodyPr anchor="t" rtlCol="false" tIns="0" lIns="0" bIns="0" rIns="0">
            <a:spAutoFit/>
          </a:bodyPr>
          <a:lstStyle/>
          <a:p>
            <a:pPr algn="ctr">
              <a:lnSpc>
                <a:spcPts val="7279"/>
              </a:lnSpc>
            </a:pPr>
            <a:r>
              <a:rPr lang="en-US" sz="5199">
                <a:solidFill>
                  <a:srgbClr val="000000"/>
                </a:solidFill>
                <a:latin typeface="Arvo Bold"/>
              </a:rPr>
              <a:t>Square Breathing</a:t>
            </a:r>
          </a:p>
        </p:txBody>
      </p:sp>
      <p:sp>
        <p:nvSpPr>
          <p:cNvPr name="TextBox 4" id="4"/>
          <p:cNvSpPr txBox="true"/>
          <p:nvPr/>
        </p:nvSpPr>
        <p:spPr>
          <a:xfrm rot="0">
            <a:off x="5065157" y="122555"/>
            <a:ext cx="8157686" cy="906145"/>
          </a:xfrm>
          <a:prstGeom prst="rect">
            <a:avLst/>
          </a:prstGeom>
        </p:spPr>
        <p:txBody>
          <a:bodyPr anchor="t" rtlCol="false" tIns="0" lIns="0" bIns="0" rIns="0">
            <a:spAutoFit/>
          </a:bodyPr>
          <a:lstStyle/>
          <a:p>
            <a:pPr algn="ctr">
              <a:lnSpc>
                <a:spcPts val="7279"/>
              </a:lnSpc>
            </a:pPr>
            <a:r>
              <a:rPr lang="en-US" sz="5199">
                <a:solidFill>
                  <a:srgbClr val="000000"/>
                </a:solidFill>
                <a:latin typeface="Arvo Bold"/>
              </a:rPr>
              <a:t>Breathe in for 4 seconds</a:t>
            </a:r>
          </a:p>
        </p:txBody>
      </p:sp>
      <p:sp>
        <p:nvSpPr>
          <p:cNvPr name="TextBox 5" id="5"/>
          <p:cNvSpPr txBox="true"/>
          <p:nvPr/>
        </p:nvSpPr>
        <p:spPr>
          <a:xfrm rot="0">
            <a:off x="4906863" y="9144000"/>
            <a:ext cx="8546187" cy="906145"/>
          </a:xfrm>
          <a:prstGeom prst="rect">
            <a:avLst/>
          </a:prstGeom>
        </p:spPr>
        <p:txBody>
          <a:bodyPr anchor="t" rtlCol="false" tIns="0" lIns="0" bIns="0" rIns="0">
            <a:spAutoFit/>
          </a:bodyPr>
          <a:lstStyle/>
          <a:p>
            <a:pPr algn="ctr">
              <a:lnSpc>
                <a:spcPts val="7279"/>
              </a:lnSpc>
            </a:pPr>
            <a:r>
              <a:rPr lang="en-US" sz="5199">
                <a:solidFill>
                  <a:srgbClr val="000000"/>
                </a:solidFill>
                <a:latin typeface="Arvo Bold"/>
              </a:rPr>
              <a:t>Breathe out for 4 seconds</a:t>
            </a:r>
          </a:p>
        </p:txBody>
      </p:sp>
      <p:sp>
        <p:nvSpPr>
          <p:cNvPr name="TextBox 6" id="6"/>
          <p:cNvSpPr txBox="true"/>
          <p:nvPr/>
        </p:nvSpPr>
        <p:spPr>
          <a:xfrm rot="-5400000">
            <a:off x="1290479" y="5086350"/>
            <a:ext cx="6326624" cy="906145"/>
          </a:xfrm>
          <a:prstGeom prst="rect">
            <a:avLst/>
          </a:prstGeom>
        </p:spPr>
        <p:txBody>
          <a:bodyPr anchor="t" rtlCol="false" tIns="0" lIns="0" bIns="0" rIns="0">
            <a:spAutoFit/>
          </a:bodyPr>
          <a:lstStyle/>
          <a:p>
            <a:pPr algn="ctr">
              <a:lnSpc>
                <a:spcPts val="7279"/>
              </a:lnSpc>
            </a:pPr>
            <a:r>
              <a:rPr lang="en-US" sz="5199">
                <a:solidFill>
                  <a:srgbClr val="000000"/>
                </a:solidFill>
                <a:latin typeface="Arvo Bold"/>
              </a:rPr>
              <a:t>Hold for 4 seconds</a:t>
            </a:r>
          </a:p>
        </p:txBody>
      </p:sp>
      <p:sp>
        <p:nvSpPr>
          <p:cNvPr name="TextBox 7" id="7"/>
          <p:cNvSpPr txBox="true"/>
          <p:nvPr/>
        </p:nvSpPr>
        <p:spPr>
          <a:xfrm rot="5400000">
            <a:off x="10672385" y="4690427"/>
            <a:ext cx="6326624" cy="906145"/>
          </a:xfrm>
          <a:prstGeom prst="rect">
            <a:avLst/>
          </a:prstGeom>
        </p:spPr>
        <p:txBody>
          <a:bodyPr anchor="t" rtlCol="false" tIns="0" lIns="0" bIns="0" rIns="0">
            <a:spAutoFit/>
          </a:bodyPr>
          <a:lstStyle/>
          <a:p>
            <a:pPr algn="ctr">
              <a:lnSpc>
                <a:spcPts val="7279"/>
              </a:lnSpc>
            </a:pPr>
            <a:r>
              <a:rPr lang="en-US" sz="5199">
                <a:solidFill>
                  <a:srgbClr val="000000"/>
                </a:solidFill>
                <a:latin typeface="Arvo Bold"/>
              </a:rPr>
              <a:t>Hold for 4 seconds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87562"/>
        </a:solidFill>
      </p:bgPr>
    </p:bg>
    <p:spTree>
      <p:nvGrpSpPr>
        <p:cNvPr id="1" name=""/>
        <p:cNvGrpSpPr/>
        <p:nvPr/>
      </p:nvGrpSpPr>
      <p:grpSpPr>
        <a:xfrm>
          <a:off x="0" y="0"/>
          <a:ext cx="0" cy="0"/>
          <a:chOff x="0" y="0"/>
          <a:chExt cx="0" cy="0"/>
        </a:xfrm>
      </p:grpSpPr>
      <p:sp>
        <p:nvSpPr>
          <p:cNvPr name="Freeform 2" id="2"/>
          <p:cNvSpPr/>
          <p:nvPr/>
        </p:nvSpPr>
        <p:spPr>
          <a:xfrm flipH="false" flipV="false" rot="0">
            <a:off x="7532189" y="4000248"/>
            <a:ext cx="521575" cy="521575"/>
          </a:xfrm>
          <a:custGeom>
            <a:avLst/>
            <a:gdLst/>
            <a:ahLst/>
            <a:cxnLst/>
            <a:rect r="r" b="b" t="t" l="l"/>
            <a:pathLst>
              <a:path h="521575" w="521575">
                <a:moveTo>
                  <a:pt x="0" y="0"/>
                </a:moveTo>
                <a:lnTo>
                  <a:pt x="521575" y="0"/>
                </a:lnTo>
                <a:lnTo>
                  <a:pt x="521575" y="521575"/>
                </a:lnTo>
                <a:lnTo>
                  <a:pt x="0" y="52157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919830" y="7184393"/>
            <a:ext cx="521575" cy="521575"/>
          </a:xfrm>
          <a:custGeom>
            <a:avLst/>
            <a:gdLst/>
            <a:ahLst/>
            <a:cxnLst/>
            <a:rect r="r" b="b" t="t" l="l"/>
            <a:pathLst>
              <a:path h="521575" w="521575">
                <a:moveTo>
                  <a:pt x="0" y="0"/>
                </a:moveTo>
                <a:lnTo>
                  <a:pt x="521575" y="0"/>
                </a:lnTo>
                <a:lnTo>
                  <a:pt x="521575" y="521575"/>
                </a:lnTo>
                <a:lnTo>
                  <a:pt x="0" y="52157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497106" y="6109414"/>
            <a:ext cx="684182" cy="684182"/>
          </a:xfrm>
          <a:custGeom>
            <a:avLst/>
            <a:gdLst/>
            <a:ahLst/>
            <a:cxnLst/>
            <a:rect r="r" b="b" t="t" l="l"/>
            <a:pathLst>
              <a:path h="684182" w="684182">
                <a:moveTo>
                  <a:pt x="0" y="0"/>
                </a:moveTo>
                <a:lnTo>
                  <a:pt x="684182" y="0"/>
                </a:lnTo>
                <a:lnTo>
                  <a:pt x="684182" y="684182"/>
                </a:lnTo>
                <a:lnTo>
                  <a:pt x="0" y="6841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6861865" y="5254730"/>
            <a:ext cx="794869" cy="794869"/>
          </a:xfrm>
          <a:custGeom>
            <a:avLst/>
            <a:gdLst/>
            <a:ahLst/>
            <a:cxnLst/>
            <a:rect r="r" b="b" t="t" l="l"/>
            <a:pathLst>
              <a:path h="794869" w="794869">
                <a:moveTo>
                  <a:pt x="0" y="0"/>
                </a:moveTo>
                <a:lnTo>
                  <a:pt x="794870" y="0"/>
                </a:lnTo>
                <a:lnTo>
                  <a:pt x="794870" y="794869"/>
                </a:lnTo>
                <a:lnTo>
                  <a:pt x="0" y="7948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550932" y="-1873203"/>
            <a:ext cx="4623907" cy="4598685"/>
          </a:xfrm>
          <a:custGeom>
            <a:avLst/>
            <a:gdLst/>
            <a:ahLst/>
            <a:cxnLst/>
            <a:rect r="r" b="b" t="t" l="l"/>
            <a:pathLst>
              <a:path h="4598685" w="4623907">
                <a:moveTo>
                  <a:pt x="0" y="0"/>
                </a:moveTo>
                <a:lnTo>
                  <a:pt x="4623907" y="0"/>
                </a:lnTo>
                <a:lnTo>
                  <a:pt x="4623907" y="4598685"/>
                </a:lnTo>
                <a:lnTo>
                  <a:pt x="0" y="459868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1295444" y="971550"/>
            <a:ext cx="10853914" cy="1041400"/>
          </a:xfrm>
          <a:prstGeom prst="rect">
            <a:avLst/>
          </a:prstGeom>
        </p:spPr>
        <p:txBody>
          <a:bodyPr anchor="t" rtlCol="false" tIns="0" lIns="0" bIns="0" rIns="0">
            <a:spAutoFit/>
          </a:bodyPr>
          <a:lstStyle/>
          <a:p>
            <a:pPr algn="l">
              <a:lnSpc>
                <a:spcPts val="8449"/>
              </a:lnSpc>
            </a:pPr>
            <a:r>
              <a:rPr lang="en-US" sz="6499">
                <a:solidFill>
                  <a:srgbClr val="FFFFFF"/>
                </a:solidFill>
                <a:latin typeface="Berkshire Swash Bold"/>
              </a:rPr>
              <a:t>Applications</a:t>
            </a:r>
          </a:p>
        </p:txBody>
      </p:sp>
      <p:sp>
        <p:nvSpPr>
          <p:cNvPr name="Freeform 8" id="8"/>
          <p:cNvSpPr/>
          <p:nvPr/>
        </p:nvSpPr>
        <p:spPr>
          <a:xfrm flipH="false" flipV="false" rot="0">
            <a:off x="6137926" y="8600257"/>
            <a:ext cx="4623907" cy="4598685"/>
          </a:xfrm>
          <a:custGeom>
            <a:avLst/>
            <a:gdLst/>
            <a:ahLst/>
            <a:cxnLst/>
            <a:rect r="r" b="b" t="t" l="l"/>
            <a:pathLst>
              <a:path h="4598685" w="4623907">
                <a:moveTo>
                  <a:pt x="0" y="0"/>
                </a:moveTo>
                <a:lnTo>
                  <a:pt x="4623906" y="0"/>
                </a:lnTo>
                <a:lnTo>
                  <a:pt x="4623906" y="4598685"/>
                </a:lnTo>
                <a:lnTo>
                  <a:pt x="0" y="459868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894615" y="652244"/>
            <a:ext cx="752913" cy="752913"/>
          </a:xfrm>
          <a:custGeom>
            <a:avLst/>
            <a:gdLst/>
            <a:ahLst/>
            <a:cxnLst/>
            <a:rect r="r" b="b" t="t" l="l"/>
            <a:pathLst>
              <a:path h="752913" w="752913">
                <a:moveTo>
                  <a:pt x="0" y="0"/>
                </a:moveTo>
                <a:lnTo>
                  <a:pt x="752913" y="0"/>
                </a:lnTo>
                <a:lnTo>
                  <a:pt x="752913" y="752912"/>
                </a:lnTo>
                <a:lnTo>
                  <a:pt x="0" y="75291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295444" y="2837805"/>
            <a:ext cx="5686898" cy="3613700"/>
          </a:xfrm>
          <a:custGeom>
            <a:avLst/>
            <a:gdLst/>
            <a:ahLst/>
            <a:cxnLst/>
            <a:rect r="r" b="b" t="t" l="l"/>
            <a:pathLst>
              <a:path h="3613700" w="5686898">
                <a:moveTo>
                  <a:pt x="0" y="0"/>
                </a:moveTo>
                <a:lnTo>
                  <a:pt x="5686898" y="0"/>
                </a:lnTo>
                <a:lnTo>
                  <a:pt x="5686898" y="3613700"/>
                </a:lnTo>
                <a:lnTo>
                  <a:pt x="0" y="36137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lgDash"/>
            <a:miter/>
          </a:ln>
        </p:spPr>
      </p:sp>
      <p:sp>
        <p:nvSpPr>
          <p:cNvPr name="TextBox 11" id="11"/>
          <p:cNvSpPr txBox="true"/>
          <p:nvPr/>
        </p:nvSpPr>
        <p:spPr>
          <a:xfrm rot="0">
            <a:off x="1295444" y="3711523"/>
            <a:ext cx="5686898" cy="1790065"/>
          </a:xfrm>
          <a:prstGeom prst="rect">
            <a:avLst/>
          </a:prstGeom>
        </p:spPr>
        <p:txBody>
          <a:bodyPr anchor="t" rtlCol="false" tIns="0" lIns="0" bIns="0" rIns="0">
            <a:spAutoFit/>
          </a:bodyPr>
          <a:lstStyle/>
          <a:p>
            <a:pPr algn="ctr">
              <a:lnSpc>
                <a:spcPts val="4759"/>
              </a:lnSpc>
            </a:pPr>
            <a:r>
              <a:rPr lang="en-US" sz="3399">
                <a:solidFill>
                  <a:srgbClr val="FFFFFF"/>
                </a:solidFill>
                <a:latin typeface="Arvo"/>
              </a:rPr>
              <a:t>Practice square breathing before or during a stressful meeting</a:t>
            </a:r>
          </a:p>
        </p:txBody>
      </p:sp>
      <p:sp>
        <p:nvSpPr>
          <p:cNvPr name="Freeform 12" id="12"/>
          <p:cNvSpPr/>
          <p:nvPr/>
        </p:nvSpPr>
        <p:spPr>
          <a:xfrm flipH="false" flipV="false" rot="0">
            <a:off x="10761832" y="5652165"/>
            <a:ext cx="5686898" cy="3613700"/>
          </a:xfrm>
          <a:custGeom>
            <a:avLst/>
            <a:gdLst/>
            <a:ahLst/>
            <a:cxnLst/>
            <a:rect r="r" b="b" t="t" l="l"/>
            <a:pathLst>
              <a:path h="3613700" w="5686898">
                <a:moveTo>
                  <a:pt x="0" y="0"/>
                </a:moveTo>
                <a:lnTo>
                  <a:pt x="5686898" y="0"/>
                </a:lnTo>
                <a:lnTo>
                  <a:pt x="5686898" y="3613699"/>
                </a:lnTo>
                <a:lnTo>
                  <a:pt x="0" y="361369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lgDash"/>
            <a:miter/>
          </a:ln>
        </p:spPr>
      </p:sp>
      <p:sp>
        <p:nvSpPr>
          <p:cNvPr name="TextBox 13" id="13"/>
          <p:cNvSpPr txBox="true"/>
          <p:nvPr/>
        </p:nvSpPr>
        <p:spPr>
          <a:xfrm rot="0">
            <a:off x="10761832" y="6825919"/>
            <a:ext cx="5686898" cy="1189990"/>
          </a:xfrm>
          <a:prstGeom prst="rect">
            <a:avLst/>
          </a:prstGeom>
        </p:spPr>
        <p:txBody>
          <a:bodyPr anchor="t" rtlCol="false" tIns="0" lIns="0" bIns="0" rIns="0">
            <a:spAutoFit/>
          </a:bodyPr>
          <a:lstStyle/>
          <a:p>
            <a:pPr algn="ctr">
              <a:lnSpc>
                <a:spcPts val="4759"/>
              </a:lnSpc>
            </a:pPr>
            <a:r>
              <a:rPr lang="en-US" sz="3399">
                <a:solidFill>
                  <a:srgbClr val="FFFFFF"/>
                </a:solidFill>
                <a:latin typeface="Arvo"/>
              </a:rPr>
              <a:t>Or anytime during your daily tasks!</a:t>
            </a:r>
          </a:p>
        </p:txBody>
      </p:sp>
      <p:sp>
        <p:nvSpPr>
          <p:cNvPr name="Freeform 14" id="14"/>
          <p:cNvSpPr/>
          <p:nvPr/>
        </p:nvSpPr>
        <p:spPr>
          <a:xfrm flipH="false" flipV="false" rot="0">
            <a:off x="10761832" y="1405156"/>
            <a:ext cx="5686898" cy="3613700"/>
          </a:xfrm>
          <a:custGeom>
            <a:avLst/>
            <a:gdLst/>
            <a:ahLst/>
            <a:cxnLst/>
            <a:rect r="r" b="b" t="t" l="l"/>
            <a:pathLst>
              <a:path h="3613700" w="5686898">
                <a:moveTo>
                  <a:pt x="0" y="0"/>
                </a:moveTo>
                <a:lnTo>
                  <a:pt x="5686898" y="0"/>
                </a:lnTo>
                <a:lnTo>
                  <a:pt x="5686898" y="3613700"/>
                </a:lnTo>
                <a:lnTo>
                  <a:pt x="0" y="36137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lgDash"/>
            <a:miter/>
          </a:ln>
        </p:spPr>
      </p:sp>
      <p:sp>
        <p:nvSpPr>
          <p:cNvPr name="TextBox 15" id="15"/>
          <p:cNvSpPr txBox="true"/>
          <p:nvPr/>
        </p:nvSpPr>
        <p:spPr>
          <a:xfrm rot="0">
            <a:off x="10761832" y="2878949"/>
            <a:ext cx="5686898" cy="589915"/>
          </a:xfrm>
          <a:prstGeom prst="rect">
            <a:avLst/>
          </a:prstGeom>
        </p:spPr>
        <p:txBody>
          <a:bodyPr anchor="t" rtlCol="false" tIns="0" lIns="0" bIns="0" rIns="0">
            <a:spAutoFit/>
          </a:bodyPr>
          <a:lstStyle/>
          <a:p>
            <a:pPr algn="ctr">
              <a:lnSpc>
                <a:spcPts val="4759"/>
              </a:lnSpc>
            </a:pPr>
            <a:r>
              <a:rPr lang="en-US" sz="3399">
                <a:solidFill>
                  <a:srgbClr val="FFFFFF"/>
                </a:solidFill>
                <a:latin typeface="Arvo"/>
              </a:rPr>
              <a:t>Before a big presentation</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2C4A8"/>
        </a:solidFill>
      </p:bgPr>
    </p:bg>
    <p:spTree>
      <p:nvGrpSpPr>
        <p:cNvPr id="1" name=""/>
        <p:cNvGrpSpPr/>
        <p:nvPr/>
      </p:nvGrpSpPr>
      <p:grpSpPr>
        <a:xfrm>
          <a:off x="0" y="0"/>
          <a:ext cx="0" cy="0"/>
          <a:chOff x="0" y="0"/>
          <a:chExt cx="0" cy="0"/>
        </a:xfrm>
      </p:grpSpPr>
      <p:sp>
        <p:nvSpPr>
          <p:cNvPr name="Freeform 2" id="2"/>
          <p:cNvSpPr/>
          <p:nvPr/>
        </p:nvSpPr>
        <p:spPr>
          <a:xfrm flipH="false" flipV="false" rot="0">
            <a:off x="2525833" y="-1270106"/>
            <a:ext cx="13574748" cy="13155165"/>
          </a:xfrm>
          <a:custGeom>
            <a:avLst/>
            <a:gdLst/>
            <a:ahLst/>
            <a:cxnLst/>
            <a:rect r="r" b="b" t="t" l="l"/>
            <a:pathLst>
              <a:path h="13155165" w="13574748">
                <a:moveTo>
                  <a:pt x="0" y="0"/>
                </a:moveTo>
                <a:lnTo>
                  <a:pt x="13574748" y="0"/>
                </a:lnTo>
                <a:lnTo>
                  <a:pt x="13574748" y="13155165"/>
                </a:lnTo>
                <a:lnTo>
                  <a:pt x="0" y="13155165"/>
                </a:lnTo>
                <a:lnTo>
                  <a:pt x="0" y="0"/>
                </a:lnTo>
                <a:close/>
              </a:path>
            </a:pathLst>
          </a:custGeom>
          <a:blipFill>
            <a:blip r:embed="rId3">
              <a:alphaModFix amt="19999"/>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4724657" y="4284028"/>
            <a:ext cx="9177100" cy="1557019"/>
          </a:xfrm>
          <a:prstGeom prst="rect">
            <a:avLst/>
          </a:prstGeom>
        </p:spPr>
        <p:txBody>
          <a:bodyPr anchor="t" rtlCol="false" tIns="0" lIns="0" bIns="0" rIns="0">
            <a:spAutoFit/>
          </a:bodyPr>
          <a:lstStyle/>
          <a:p>
            <a:pPr algn="ctr">
              <a:lnSpc>
                <a:spcPts val="12880"/>
              </a:lnSpc>
            </a:pPr>
            <a:r>
              <a:rPr lang="en-US" sz="9200">
                <a:solidFill>
                  <a:srgbClr val="000000"/>
                </a:solidFill>
                <a:latin typeface="Berkshire Swash"/>
              </a:rPr>
              <a:t>Distress Tolerance</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087562"/>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102870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5201900" y="720090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3265606" y="940982"/>
            <a:ext cx="1926475" cy="2057400"/>
          </a:xfrm>
          <a:custGeom>
            <a:avLst/>
            <a:gdLst/>
            <a:ahLst/>
            <a:cxnLst/>
            <a:rect r="r" b="b" t="t" l="l"/>
            <a:pathLst>
              <a:path h="2057400" w="1926475">
                <a:moveTo>
                  <a:pt x="0" y="0"/>
                </a:moveTo>
                <a:lnTo>
                  <a:pt x="1926474" y="0"/>
                </a:lnTo>
                <a:lnTo>
                  <a:pt x="1926474"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3893729" y="4290319"/>
            <a:ext cx="10500541" cy="3579497"/>
          </a:xfrm>
          <a:prstGeom prst="rect">
            <a:avLst/>
          </a:prstGeom>
        </p:spPr>
        <p:txBody>
          <a:bodyPr anchor="t" rtlCol="false" tIns="0" lIns="0" bIns="0" rIns="0">
            <a:spAutoFit/>
          </a:bodyPr>
          <a:lstStyle/>
          <a:p>
            <a:pPr algn="ctr">
              <a:lnSpc>
                <a:spcPts val="7199"/>
              </a:lnSpc>
            </a:pPr>
            <a:r>
              <a:rPr lang="en-US" sz="4799">
                <a:solidFill>
                  <a:srgbClr val="FFFFFF"/>
                </a:solidFill>
                <a:latin typeface="Arvo"/>
              </a:rPr>
              <a:t>T - Temperature</a:t>
            </a:r>
          </a:p>
          <a:p>
            <a:pPr algn="ctr">
              <a:lnSpc>
                <a:spcPts val="7199"/>
              </a:lnSpc>
            </a:pPr>
            <a:r>
              <a:rPr lang="en-US" sz="4799">
                <a:solidFill>
                  <a:srgbClr val="FFFFFF"/>
                </a:solidFill>
                <a:latin typeface="Arvo"/>
              </a:rPr>
              <a:t>I - Intense Exercise</a:t>
            </a:r>
          </a:p>
          <a:p>
            <a:pPr algn="ctr">
              <a:lnSpc>
                <a:spcPts val="7199"/>
              </a:lnSpc>
            </a:pPr>
            <a:r>
              <a:rPr lang="en-US" sz="4799">
                <a:solidFill>
                  <a:srgbClr val="FFFFFF"/>
                </a:solidFill>
                <a:latin typeface="Arvo"/>
              </a:rPr>
              <a:t>P - Paced Breathing</a:t>
            </a:r>
          </a:p>
          <a:p>
            <a:pPr algn="ctr">
              <a:lnSpc>
                <a:spcPts val="7199"/>
              </a:lnSpc>
              <a:spcBef>
                <a:spcPct val="0"/>
              </a:spcBef>
            </a:pPr>
            <a:r>
              <a:rPr lang="en-US" sz="4799">
                <a:solidFill>
                  <a:srgbClr val="FFFFFF"/>
                </a:solidFill>
                <a:latin typeface="Arvo"/>
              </a:rPr>
              <a:t>P - Progressive Muscle Relaxation</a:t>
            </a:r>
          </a:p>
        </p:txBody>
      </p:sp>
      <p:sp>
        <p:nvSpPr>
          <p:cNvPr name="TextBox 6" id="6"/>
          <p:cNvSpPr txBox="true"/>
          <p:nvPr/>
        </p:nvSpPr>
        <p:spPr>
          <a:xfrm rot="0">
            <a:off x="5022394" y="1020354"/>
            <a:ext cx="8243211" cy="1708154"/>
          </a:xfrm>
          <a:prstGeom prst="rect">
            <a:avLst/>
          </a:prstGeom>
        </p:spPr>
        <p:txBody>
          <a:bodyPr anchor="t" rtlCol="false" tIns="0" lIns="0" bIns="0" rIns="0">
            <a:spAutoFit/>
          </a:bodyPr>
          <a:lstStyle/>
          <a:p>
            <a:pPr algn="ctr">
              <a:lnSpc>
                <a:spcPts val="13999"/>
              </a:lnSpc>
            </a:pPr>
            <a:r>
              <a:rPr lang="en-US" sz="9999">
                <a:solidFill>
                  <a:srgbClr val="FFFFFF"/>
                </a:solidFill>
                <a:latin typeface="Berkshire Swash"/>
              </a:rPr>
              <a:t>Quick TIPPs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087562"/>
        </a:solidFill>
      </p:bgPr>
    </p:bg>
    <p:spTree>
      <p:nvGrpSpPr>
        <p:cNvPr id="1" name=""/>
        <p:cNvGrpSpPr/>
        <p:nvPr/>
      </p:nvGrpSpPr>
      <p:grpSpPr>
        <a:xfrm>
          <a:off x="0" y="0"/>
          <a:ext cx="0" cy="0"/>
          <a:chOff x="0" y="0"/>
          <a:chExt cx="0" cy="0"/>
        </a:xfrm>
      </p:grpSpPr>
      <p:sp>
        <p:nvSpPr>
          <p:cNvPr name="Freeform 2" id="2"/>
          <p:cNvSpPr/>
          <p:nvPr/>
        </p:nvSpPr>
        <p:spPr>
          <a:xfrm flipH="false" flipV="false" rot="0">
            <a:off x="3576982" y="2180843"/>
            <a:ext cx="11134035" cy="7418051"/>
          </a:xfrm>
          <a:custGeom>
            <a:avLst/>
            <a:gdLst/>
            <a:ahLst/>
            <a:cxnLst/>
            <a:rect r="r" b="b" t="t" l="l"/>
            <a:pathLst>
              <a:path h="7418051" w="11134035">
                <a:moveTo>
                  <a:pt x="0" y="0"/>
                </a:moveTo>
                <a:lnTo>
                  <a:pt x="11134036" y="0"/>
                </a:lnTo>
                <a:lnTo>
                  <a:pt x="11134036" y="7418051"/>
                </a:lnTo>
                <a:lnTo>
                  <a:pt x="0" y="7418051"/>
                </a:lnTo>
                <a:lnTo>
                  <a:pt x="0" y="0"/>
                </a:lnTo>
                <a:close/>
              </a:path>
            </a:pathLst>
          </a:custGeom>
          <a:blipFill>
            <a:blip r:embed="rId3"/>
            <a:stretch>
              <a:fillRect l="0" t="0" r="0" b="0"/>
            </a:stretch>
          </a:blipFill>
        </p:spPr>
      </p:sp>
      <p:sp>
        <p:nvSpPr>
          <p:cNvPr name="TextBox 3" id="3"/>
          <p:cNvSpPr txBox="true"/>
          <p:nvPr/>
        </p:nvSpPr>
        <p:spPr>
          <a:xfrm rot="0">
            <a:off x="1417439" y="623823"/>
            <a:ext cx="15453122" cy="1557019"/>
          </a:xfrm>
          <a:prstGeom prst="rect">
            <a:avLst/>
          </a:prstGeom>
        </p:spPr>
        <p:txBody>
          <a:bodyPr anchor="t" rtlCol="false" tIns="0" lIns="0" bIns="0" rIns="0">
            <a:spAutoFit/>
          </a:bodyPr>
          <a:lstStyle/>
          <a:p>
            <a:pPr algn="ctr">
              <a:lnSpc>
                <a:spcPts val="12880"/>
              </a:lnSpc>
            </a:pPr>
            <a:r>
              <a:rPr lang="en-US" sz="9200">
                <a:solidFill>
                  <a:srgbClr val="FFFFFF"/>
                </a:solidFill>
                <a:latin typeface="Berkshire Swash"/>
              </a:rPr>
              <a:t>Progressive Muscle Relaxation</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087562"/>
        </a:solidFill>
      </p:bgPr>
    </p:bg>
    <p:spTree>
      <p:nvGrpSpPr>
        <p:cNvPr id="1" name=""/>
        <p:cNvGrpSpPr/>
        <p:nvPr/>
      </p:nvGrpSpPr>
      <p:grpSpPr>
        <a:xfrm>
          <a:off x="0" y="0"/>
          <a:ext cx="0" cy="0"/>
          <a:chOff x="0" y="0"/>
          <a:chExt cx="0" cy="0"/>
        </a:xfrm>
      </p:grpSpPr>
      <p:sp>
        <p:nvSpPr>
          <p:cNvPr name="Freeform 2" id="2"/>
          <p:cNvSpPr/>
          <p:nvPr/>
        </p:nvSpPr>
        <p:spPr>
          <a:xfrm flipH="false" flipV="false" rot="0">
            <a:off x="7532189" y="4000248"/>
            <a:ext cx="521575" cy="521575"/>
          </a:xfrm>
          <a:custGeom>
            <a:avLst/>
            <a:gdLst/>
            <a:ahLst/>
            <a:cxnLst/>
            <a:rect r="r" b="b" t="t" l="l"/>
            <a:pathLst>
              <a:path h="521575" w="521575">
                <a:moveTo>
                  <a:pt x="0" y="0"/>
                </a:moveTo>
                <a:lnTo>
                  <a:pt x="521575" y="0"/>
                </a:lnTo>
                <a:lnTo>
                  <a:pt x="521575" y="521575"/>
                </a:lnTo>
                <a:lnTo>
                  <a:pt x="0" y="5215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8919830" y="7184393"/>
            <a:ext cx="521575" cy="521575"/>
          </a:xfrm>
          <a:custGeom>
            <a:avLst/>
            <a:gdLst/>
            <a:ahLst/>
            <a:cxnLst/>
            <a:rect r="r" b="b" t="t" l="l"/>
            <a:pathLst>
              <a:path h="521575" w="521575">
                <a:moveTo>
                  <a:pt x="0" y="0"/>
                </a:moveTo>
                <a:lnTo>
                  <a:pt x="521575" y="0"/>
                </a:lnTo>
                <a:lnTo>
                  <a:pt x="521575" y="521575"/>
                </a:lnTo>
                <a:lnTo>
                  <a:pt x="0" y="5215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497106" y="6109414"/>
            <a:ext cx="684182" cy="684182"/>
          </a:xfrm>
          <a:custGeom>
            <a:avLst/>
            <a:gdLst/>
            <a:ahLst/>
            <a:cxnLst/>
            <a:rect r="r" b="b" t="t" l="l"/>
            <a:pathLst>
              <a:path h="684182" w="684182">
                <a:moveTo>
                  <a:pt x="0" y="0"/>
                </a:moveTo>
                <a:lnTo>
                  <a:pt x="684182" y="0"/>
                </a:lnTo>
                <a:lnTo>
                  <a:pt x="684182" y="684182"/>
                </a:lnTo>
                <a:lnTo>
                  <a:pt x="0" y="68418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6861865" y="5254730"/>
            <a:ext cx="794869" cy="794869"/>
          </a:xfrm>
          <a:custGeom>
            <a:avLst/>
            <a:gdLst/>
            <a:ahLst/>
            <a:cxnLst/>
            <a:rect r="r" b="b" t="t" l="l"/>
            <a:pathLst>
              <a:path h="794869" w="794869">
                <a:moveTo>
                  <a:pt x="0" y="0"/>
                </a:moveTo>
                <a:lnTo>
                  <a:pt x="794870" y="0"/>
                </a:lnTo>
                <a:lnTo>
                  <a:pt x="794870" y="794869"/>
                </a:lnTo>
                <a:lnTo>
                  <a:pt x="0" y="79486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5550932" y="-1873203"/>
            <a:ext cx="4623907" cy="4598685"/>
          </a:xfrm>
          <a:custGeom>
            <a:avLst/>
            <a:gdLst/>
            <a:ahLst/>
            <a:cxnLst/>
            <a:rect r="r" b="b" t="t" l="l"/>
            <a:pathLst>
              <a:path h="4598685" w="4623907">
                <a:moveTo>
                  <a:pt x="0" y="0"/>
                </a:moveTo>
                <a:lnTo>
                  <a:pt x="4623907" y="0"/>
                </a:lnTo>
                <a:lnTo>
                  <a:pt x="4623907" y="4598685"/>
                </a:lnTo>
                <a:lnTo>
                  <a:pt x="0" y="45986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1295444" y="971550"/>
            <a:ext cx="10853914" cy="1041400"/>
          </a:xfrm>
          <a:prstGeom prst="rect">
            <a:avLst/>
          </a:prstGeom>
        </p:spPr>
        <p:txBody>
          <a:bodyPr anchor="t" rtlCol="false" tIns="0" lIns="0" bIns="0" rIns="0">
            <a:spAutoFit/>
          </a:bodyPr>
          <a:lstStyle/>
          <a:p>
            <a:pPr algn="l">
              <a:lnSpc>
                <a:spcPts val="8449"/>
              </a:lnSpc>
            </a:pPr>
            <a:r>
              <a:rPr lang="en-US" sz="6499">
                <a:solidFill>
                  <a:srgbClr val="FFFFFF"/>
                </a:solidFill>
                <a:latin typeface="Berkshire Swash Bold"/>
              </a:rPr>
              <a:t>Applications</a:t>
            </a:r>
          </a:p>
        </p:txBody>
      </p:sp>
      <p:sp>
        <p:nvSpPr>
          <p:cNvPr name="Freeform 8" id="8"/>
          <p:cNvSpPr/>
          <p:nvPr/>
        </p:nvSpPr>
        <p:spPr>
          <a:xfrm flipH="false" flipV="false" rot="0">
            <a:off x="6137926" y="8600257"/>
            <a:ext cx="4623907" cy="4598685"/>
          </a:xfrm>
          <a:custGeom>
            <a:avLst/>
            <a:gdLst/>
            <a:ahLst/>
            <a:cxnLst/>
            <a:rect r="r" b="b" t="t" l="l"/>
            <a:pathLst>
              <a:path h="4598685" w="4623907">
                <a:moveTo>
                  <a:pt x="0" y="0"/>
                </a:moveTo>
                <a:lnTo>
                  <a:pt x="4623906" y="0"/>
                </a:lnTo>
                <a:lnTo>
                  <a:pt x="4623906" y="4598685"/>
                </a:lnTo>
                <a:lnTo>
                  <a:pt x="0" y="45986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9894615" y="652244"/>
            <a:ext cx="752913" cy="752913"/>
          </a:xfrm>
          <a:custGeom>
            <a:avLst/>
            <a:gdLst/>
            <a:ahLst/>
            <a:cxnLst/>
            <a:rect r="r" b="b" t="t" l="l"/>
            <a:pathLst>
              <a:path h="752913" w="752913">
                <a:moveTo>
                  <a:pt x="0" y="0"/>
                </a:moveTo>
                <a:lnTo>
                  <a:pt x="752913" y="0"/>
                </a:lnTo>
                <a:lnTo>
                  <a:pt x="752913" y="752912"/>
                </a:lnTo>
                <a:lnTo>
                  <a:pt x="0" y="7529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1295444" y="2837805"/>
            <a:ext cx="5686898" cy="3613700"/>
          </a:xfrm>
          <a:custGeom>
            <a:avLst/>
            <a:gdLst/>
            <a:ahLst/>
            <a:cxnLst/>
            <a:rect r="r" b="b" t="t" l="l"/>
            <a:pathLst>
              <a:path h="3613700" w="5686898">
                <a:moveTo>
                  <a:pt x="0" y="0"/>
                </a:moveTo>
                <a:lnTo>
                  <a:pt x="5686898" y="0"/>
                </a:lnTo>
                <a:lnTo>
                  <a:pt x="5686898" y="3613700"/>
                </a:lnTo>
                <a:lnTo>
                  <a:pt x="0" y="36137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lgDash"/>
            <a:miter/>
          </a:ln>
        </p:spPr>
      </p:sp>
      <p:sp>
        <p:nvSpPr>
          <p:cNvPr name="TextBox 11" id="11"/>
          <p:cNvSpPr txBox="true"/>
          <p:nvPr/>
        </p:nvSpPr>
        <p:spPr>
          <a:xfrm rot="0">
            <a:off x="1295444" y="4011560"/>
            <a:ext cx="5686898" cy="1189990"/>
          </a:xfrm>
          <a:prstGeom prst="rect">
            <a:avLst/>
          </a:prstGeom>
        </p:spPr>
        <p:txBody>
          <a:bodyPr anchor="t" rtlCol="false" tIns="0" lIns="0" bIns="0" rIns="0">
            <a:spAutoFit/>
          </a:bodyPr>
          <a:lstStyle/>
          <a:p>
            <a:pPr algn="ctr">
              <a:lnSpc>
                <a:spcPts val="4759"/>
              </a:lnSpc>
            </a:pPr>
            <a:r>
              <a:rPr lang="en-US" sz="3399">
                <a:solidFill>
                  <a:srgbClr val="FFFFFF"/>
                </a:solidFill>
                <a:latin typeface="Arvo"/>
              </a:rPr>
              <a:t>Take a quick walk or jog during a break or lunch</a:t>
            </a:r>
          </a:p>
        </p:txBody>
      </p:sp>
      <p:sp>
        <p:nvSpPr>
          <p:cNvPr name="Freeform 12" id="12"/>
          <p:cNvSpPr/>
          <p:nvPr/>
        </p:nvSpPr>
        <p:spPr>
          <a:xfrm flipH="false" flipV="false" rot="0">
            <a:off x="10761832" y="5652165"/>
            <a:ext cx="5686898" cy="3613700"/>
          </a:xfrm>
          <a:custGeom>
            <a:avLst/>
            <a:gdLst/>
            <a:ahLst/>
            <a:cxnLst/>
            <a:rect r="r" b="b" t="t" l="l"/>
            <a:pathLst>
              <a:path h="3613700" w="5686898">
                <a:moveTo>
                  <a:pt x="0" y="0"/>
                </a:moveTo>
                <a:lnTo>
                  <a:pt x="5686898" y="0"/>
                </a:lnTo>
                <a:lnTo>
                  <a:pt x="5686898" y="3613699"/>
                </a:lnTo>
                <a:lnTo>
                  <a:pt x="0" y="361369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lgDash"/>
            <a:miter/>
          </a:ln>
        </p:spPr>
      </p:sp>
      <p:sp>
        <p:nvSpPr>
          <p:cNvPr name="TextBox 13" id="13"/>
          <p:cNvSpPr txBox="true"/>
          <p:nvPr/>
        </p:nvSpPr>
        <p:spPr>
          <a:xfrm rot="0">
            <a:off x="10761832" y="6525882"/>
            <a:ext cx="5686898" cy="1790065"/>
          </a:xfrm>
          <a:prstGeom prst="rect">
            <a:avLst/>
          </a:prstGeom>
        </p:spPr>
        <p:txBody>
          <a:bodyPr anchor="t" rtlCol="false" tIns="0" lIns="0" bIns="0" rIns="0">
            <a:spAutoFit/>
          </a:bodyPr>
          <a:lstStyle/>
          <a:p>
            <a:pPr algn="ctr">
              <a:lnSpc>
                <a:spcPts val="4759"/>
              </a:lnSpc>
            </a:pPr>
            <a:r>
              <a:rPr lang="en-US" sz="3399">
                <a:solidFill>
                  <a:srgbClr val="FFFFFF"/>
                </a:solidFill>
                <a:latin typeface="Arvo"/>
              </a:rPr>
              <a:t>Do a quick muscle relaxation to start your day!</a:t>
            </a:r>
          </a:p>
        </p:txBody>
      </p:sp>
      <p:sp>
        <p:nvSpPr>
          <p:cNvPr name="Freeform 14" id="14"/>
          <p:cNvSpPr/>
          <p:nvPr/>
        </p:nvSpPr>
        <p:spPr>
          <a:xfrm flipH="false" flipV="false" rot="0">
            <a:off x="10761832" y="1405156"/>
            <a:ext cx="5686898" cy="3613700"/>
          </a:xfrm>
          <a:custGeom>
            <a:avLst/>
            <a:gdLst/>
            <a:ahLst/>
            <a:cxnLst/>
            <a:rect r="r" b="b" t="t" l="l"/>
            <a:pathLst>
              <a:path h="3613700" w="5686898">
                <a:moveTo>
                  <a:pt x="0" y="0"/>
                </a:moveTo>
                <a:lnTo>
                  <a:pt x="5686898" y="0"/>
                </a:lnTo>
                <a:lnTo>
                  <a:pt x="5686898" y="3613700"/>
                </a:lnTo>
                <a:lnTo>
                  <a:pt x="0" y="36137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lgDash"/>
            <a:miter/>
          </a:ln>
        </p:spPr>
      </p:sp>
      <p:sp>
        <p:nvSpPr>
          <p:cNvPr name="TextBox 15" id="15"/>
          <p:cNvSpPr txBox="true"/>
          <p:nvPr/>
        </p:nvSpPr>
        <p:spPr>
          <a:xfrm rot="0">
            <a:off x="10761832" y="2297695"/>
            <a:ext cx="5686898" cy="1790065"/>
          </a:xfrm>
          <a:prstGeom prst="rect">
            <a:avLst/>
          </a:prstGeom>
        </p:spPr>
        <p:txBody>
          <a:bodyPr anchor="t" rtlCol="false" tIns="0" lIns="0" bIns="0" rIns="0">
            <a:spAutoFit/>
          </a:bodyPr>
          <a:lstStyle/>
          <a:p>
            <a:pPr algn="ctr">
              <a:lnSpc>
                <a:spcPts val="4759"/>
              </a:lnSpc>
            </a:pPr>
            <a:r>
              <a:rPr lang="en-US" sz="3399">
                <a:solidFill>
                  <a:srgbClr val="FFFFFF"/>
                </a:solidFill>
                <a:latin typeface="Arvo"/>
              </a:rPr>
              <a:t>Drink some warm tea...</a:t>
            </a:r>
          </a:p>
          <a:p>
            <a:pPr algn="ctr">
              <a:lnSpc>
                <a:spcPts val="4759"/>
              </a:lnSpc>
            </a:pPr>
            <a:r>
              <a:rPr lang="en-US" sz="3399">
                <a:solidFill>
                  <a:srgbClr val="FFFFFF"/>
                </a:solidFill>
                <a:latin typeface="Arvo"/>
              </a:rPr>
              <a:t>Or stick your face in the freezer!</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E2C4A8"/>
        </a:solidFill>
      </p:bgPr>
    </p:bg>
    <p:spTree>
      <p:nvGrpSpPr>
        <p:cNvPr id="1" name=""/>
        <p:cNvGrpSpPr/>
        <p:nvPr/>
      </p:nvGrpSpPr>
      <p:grpSpPr>
        <a:xfrm>
          <a:off x="0" y="0"/>
          <a:ext cx="0" cy="0"/>
          <a:chOff x="0" y="0"/>
          <a:chExt cx="0" cy="0"/>
        </a:xfrm>
      </p:grpSpPr>
      <p:sp>
        <p:nvSpPr>
          <p:cNvPr name="Freeform 2" id="2"/>
          <p:cNvSpPr/>
          <p:nvPr/>
        </p:nvSpPr>
        <p:spPr>
          <a:xfrm flipH="false" flipV="false" rot="0">
            <a:off x="2525833" y="-1270106"/>
            <a:ext cx="13574748" cy="13155165"/>
          </a:xfrm>
          <a:custGeom>
            <a:avLst/>
            <a:gdLst/>
            <a:ahLst/>
            <a:cxnLst/>
            <a:rect r="r" b="b" t="t" l="l"/>
            <a:pathLst>
              <a:path h="13155165" w="13574748">
                <a:moveTo>
                  <a:pt x="0" y="0"/>
                </a:moveTo>
                <a:lnTo>
                  <a:pt x="13574748" y="0"/>
                </a:lnTo>
                <a:lnTo>
                  <a:pt x="13574748" y="13155165"/>
                </a:lnTo>
                <a:lnTo>
                  <a:pt x="0" y="13155165"/>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805316" y="4284028"/>
            <a:ext cx="11015782" cy="1557019"/>
          </a:xfrm>
          <a:prstGeom prst="rect">
            <a:avLst/>
          </a:prstGeom>
        </p:spPr>
        <p:txBody>
          <a:bodyPr anchor="t" rtlCol="false" tIns="0" lIns="0" bIns="0" rIns="0">
            <a:spAutoFit/>
          </a:bodyPr>
          <a:lstStyle/>
          <a:p>
            <a:pPr algn="ctr">
              <a:lnSpc>
                <a:spcPts val="12880"/>
              </a:lnSpc>
            </a:pPr>
            <a:r>
              <a:rPr lang="en-US" sz="9200">
                <a:solidFill>
                  <a:srgbClr val="000000"/>
                </a:solidFill>
                <a:latin typeface="Berkshire Swash"/>
              </a:rPr>
              <a:t>Emotional Regulation</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087562"/>
        </a:solidFill>
      </p:bgPr>
    </p:bg>
    <p:spTree>
      <p:nvGrpSpPr>
        <p:cNvPr id="1" name=""/>
        <p:cNvGrpSpPr/>
        <p:nvPr/>
      </p:nvGrpSpPr>
      <p:grpSpPr>
        <a:xfrm>
          <a:off x="0" y="0"/>
          <a:ext cx="0" cy="0"/>
          <a:chOff x="0" y="0"/>
          <a:chExt cx="0" cy="0"/>
        </a:xfrm>
      </p:grpSpPr>
      <p:sp>
        <p:nvSpPr>
          <p:cNvPr name="Freeform 2" id="2"/>
          <p:cNvSpPr/>
          <p:nvPr/>
        </p:nvSpPr>
        <p:spPr>
          <a:xfrm flipH="false" flipV="false" rot="0">
            <a:off x="321596" y="7314291"/>
            <a:ext cx="3251250" cy="2565532"/>
          </a:xfrm>
          <a:custGeom>
            <a:avLst/>
            <a:gdLst/>
            <a:ahLst/>
            <a:cxnLst/>
            <a:rect r="r" b="b" t="t" l="l"/>
            <a:pathLst>
              <a:path h="2565532" w="3251250">
                <a:moveTo>
                  <a:pt x="0" y="0"/>
                </a:moveTo>
                <a:lnTo>
                  <a:pt x="3251250" y="0"/>
                </a:lnTo>
                <a:lnTo>
                  <a:pt x="3251250" y="2565531"/>
                </a:lnTo>
                <a:lnTo>
                  <a:pt x="0" y="256553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4966035" y="1523893"/>
            <a:ext cx="8355929" cy="8355929"/>
          </a:xfrm>
          <a:custGeom>
            <a:avLst/>
            <a:gdLst/>
            <a:ahLst/>
            <a:cxnLst/>
            <a:rect r="r" b="b" t="t" l="l"/>
            <a:pathLst>
              <a:path h="8355929" w="8355929">
                <a:moveTo>
                  <a:pt x="0" y="0"/>
                </a:moveTo>
                <a:lnTo>
                  <a:pt x="8355930" y="0"/>
                </a:lnTo>
                <a:lnTo>
                  <a:pt x="8355930" y="8355929"/>
                </a:lnTo>
                <a:lnTo>
                  <a:pt x="0" y="8355929"/>
                </a:lnTo>
                <a:lnTo>
                  <a:pt x="0" y="0"/>
                </a:lnTo>
                <a:close/>
              </a:path>
            </a:pathLst>
          </a:custGeom>
          <a:blipFill>
            <a:blip r:embed="rId5"/>
            <a:stretch>
              <a:fillRect l="0" t="0" r="0" b="0"/>
            </a:stretch>
          </a:blipFill>
        </p:spPr>
      </p:sp>
      <p:sp>
        <p:nvSpPr>
          <p:cNvPr name="TextBox 4" id="4"/>
          <p:cNvSpPr txBox="true"/>
          <p:nvPr/>
        </p:nvSpPr>
        <p:spPr>
          <a:xfrm rot="0">
            <a:off x="5141595" y="346394"/>
            <a:ext cx="8004810" cy="896620"/>
          </a:xfrm>
          <a:prstGeom prst="rect">
            <a:avLst/>
          </a:prstGeom>
        </p:spPr>
        <p:txBody>
          <a:bodyPr anchor="t" rtlCol="false" tIns="0" lIns="0" bIns="0" rIns="0">
            <a:spAutoFit/>
          </a:bodyPr>
          <a:lstStyle/>
          <a:p>
            <a:pPr algn="ctr">
              <a:lnSpc>
                <a:spcPts val="7279"/>
              </a:lnSpc>
            </a:pPr>
            <a:r>
              <a:rPr lang="en-US" sz="5199">
                <a:solidFill>
                  <a:srgbClr val="FFFFFF"/>
                </a:solidFill>
                <a:latin typeface="Berkshire Swash"/>
              </a:rPr>
              <a:t>Recognizing your Emotions!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087562"/>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3580623"/>
            <a:ext cx="4899456" cy="5304529"/>
          </a:xfrm>
          <a:custGeom>
            <a:avLst/>
            <a:gdLst/>
            <a:ahLst/>
            <a:cxnLst/>
            <a:rect r="r" b="b" t="t" l="l"/>
            <a:pathLst>
              <a:path h="5304529" w="4899456">
                <a:moveTo>
                  <a:pt x="0" y="0"/>
                </a:moveTo>
                <a:lnTo>
                  <a:pt x="4899456" y="0"/>
                </a:lnTo>
                <a:lnTo>
                  <a:pt x="4899456" y="5304529"/>
                </a:lnTo>
                <a:lnTo>
                  <a:pt x="0" y="53045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6694272" y="3580623"/>
            <a:ext cx="4899456" cy="5304529"/>
          </a:xfrm>
          <a:custGeom>
            <a:avLst/>
            <a:gdLst/>
            <a:ahLst/>
            <a:cxnLst/>
            <a:rect r="r" b="b" t="t" l="l"/>
            <a:pathLst>
              <a:path h="5304529" w="4899456">
                <a:moveTo>
                  <a:pt x="0" y="0"/>
                </a:moveTo>
                <a:lnTo>
                  <a:pt x="4899456" y="0"/>
                </a:lnTo>
                <a:lnTo>
                  <a:pt x="4899456" y="5304529"/>
                </a:lnTo>
                <a:lnTo>
                  <a:pt x="0" y="53045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2359844" y="3580623"/>
            <a:ext cx="4899456" cy="5304529"/>
          </a:xfrm>
          <a:custGeom>
            <a:avLst/>
            <a:gdLst/>
            <a:ahLst/>
            <a:cxnLst/>
            <a:rect r="r" b="b" t="t" l="l"/>
            <a:pathLst>
              <a:path h="5304529" w="4899456">
                <a:moveTo>
                  <a:pt x="0" y="0"/>
                </a:moveTo>
                <a:lnTo>
                  <a:pt x="4899456" y="0"/>
                </a:lnTo>
                <a:lnTo>
                  <a:pt x="4899456" y="5304529"/>
                </a:lnTo>
                <a:lnTo>
                  <a:pt x="0" y="53045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2061510" y="-2066730"/>
            <a:ext cx="4623907" cy="4598685"/>
          </a:xfrm>
          <a:custGeom>
            <a:avLst/>
            <a:gdLst/>
            <a:ahLst/>
            <a:cxnLst/>
            <a:rect r="r" b="b" t="t" l="l"/>
            <a:pathLst>
              <a:path h="4598685" w="4623907">
                <a:moveTo>
                  <a:pt x="0" y="0"/>
                </a:moveTo>
                <a:lnTo>
                  <a:pt x="4623907" y="0"/>
                </a:lnTo>
                <a:lnTo>
                  <a:pt x="4623907" y="4598686"/>
                </a:lnTo>
                <a:lnTo>
                  <a:pt x="0" y="45986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5722600" y="-2066730"/>
            <a:ext cx="4623907" cy="4598685"/>
          </a:xfrm>
          <a:custGeom>
            <a:avLst/>
            <a:gdLst/>
            <a:ahLst/>
            <a:cxnLst/>
            <a:rect r="r" b="b" t="t" l="l"/>
            <a:pathLst>
              <a:path h="4598685" w="4623907">
                <a:moveTo>
                  <a:pt x="0" y="0"/>
                </a:moveTo>
                <a:lnTo>
                  <a:pt x="4623907" y="0"/>
                </a:lnTo>
                <a:lnTo>
                  <a:pt x="4623907" y="4598686"/>
                </a:lnTo>
                <a:lnTo>
                  <a:pt x="0" y="45986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5840951" y="3580623"/>
            <a:ext cx="853321" cy="853321"/>
          </a:xfrm>
          <a:custGeom>
            <a:avLst/>
            <a:gdLst/>
            <a:ahLst/>
            <a:cxnLst/>
            <a:rect r="r" b="b" t="t" l="l"/>
            <a:pathLst>
              <a:path h="853321" w="853321">
                <a:moveTo>
                  <a:pt x="0" y="0"/>
                </a:moveTo>
                <a:lnTo>
                  <a:pt x="853321" y="0"/>
                </a:lnTo>
                <a:lnTo>
                  <a:pt x="853321" y="853321"/>
                </a:lnTo>
                <a:lnTo>
                  <a:pt x="0" y="85332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11724349" y="3580623"/>
            <a:ext cx="853321" cy="853321"/>
          </a:xfrm>
          <a:custGeom>
            <a:avLst/>
            <a:gdLst/>
            <a:ahLst/>
            <a:cxnLst/>
            <a:rect r="r" b="b" t="t" l="l"/>
            <a:pathLst>
              <a:path h="853321" w="853321">
                <a:moveTo>
                  <a:pt x="0" y="0"/>
                </a:moveTo>
                <a:lnTo>
                  <a:pt x="853321" y="0"/>
                </a:lnTo>
                <a:lnTo>
                  <a:pt x="853321" y="853321"/>
                </a:lnTo>
                <a:lnTo>
                  <a:pt x="0" y="85332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3039033" y="507125"/>
            <a:ext cx="1043150" cy="1043150"/>
          </a:xfrm>
          <a:custGeom>
            <a:avLst/>
            <a:gdLst/>
            <a:ahLst/>
            <a:cxnLst/>
            <a:rect r="r" b="b" t="t" l="l"/>
            <a:pathLst>
              <a:path h="1043150" w="1043150">
                <a:moveTo>
                  <a:pt x="0" y="0"/>
                </a:moveTo>
                <a:lnTo>
                  <a:pt x="1043150" y="0"/>
                </a:lnTo>
                <a:lnTo>
                  <a:pt x="1043150" y="1043150"/>
                </a:lnTo>
                <a:lnTo>
                  <a:pt x="0" y="10431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4205817" y="203940"/>
            <a:ext cx="9876367" cy="3162300"/>
          </a:xfrm>
          <a:prstGeom prst="rect">
            <a:avLst/>
          </a:prstGeom>
        </p:spPr>
        <p:txBody>
          <a:bodyPr anchor="t" rtlCol="false" tIns="0" lIns="0" bIns="0" rIns="0">
            <a:spAutoFit/>
          </a:bodyPr>
          <a:lstStyle/>
          <a:p>
            <a:pPr algn="ctr">
              <a:lnSpc>
                <a:spcPts val="8399"/>
              </a:lnSpc>
            </a:pPr>
            <a:r>
              <a:rPr lang="en-US" sz="6999">
                <a:solidFill>
                  <a:srgbClr val="FFFFFF"/>
                </a:solidFill>
                <a:latin typeface="Berkshire Swash Bold"/>
              </a:rPr>
              <a:t>Now that you’ve recognized your emotions...</a:t>
            </a:r>
          </a:p>
        </p:txBody>
      </p:sp>
      <p:sp>
        <p:nvSpPr>
          <p:cNvPr name="TextBox 11" id="11"/>
          <p:cNvSpPr txBox="true"/>
          <p:nvPr/>
        </p:nvSpPr>
        <p:spPr>
          <a:xfrm rot="0">
            <a:off x="1925529" y="5106686"/>
            <a:ext cx="3105797" cy="2257425"/>
          </a:xfrm>
          <a:prstGeom prst="rect">
            <a:avLst/>
          </a:prstGeom>
        </p:spPr>
        <p:txBody>
          <a:bodyPr anchor="t" rtlCol="false" tIns="0" lIns="0" bIns="0" rIns="0">
            <a:spAutoFit/>
          </a:bodyPr>
          <a:lstStyle/>
          <a:p>
            <a:pPr algn="ctr">
              <a:lnSpc>
                <a:spcPts val="5999"/>
              </a:lnSpc>
            </a:pPr>
            <a:r>
              <a:rPr lang="en-US" sz="4999">
                <a:solidFill>
                  <a:srgbClr val="FFFFFF"/>
                </a:solidFill>
                <a:latin typeface="Berkshire Swash Bold"/>
              </a:rPr>
              <a:t>Listen to your feelings</a:t>
            </a:r>
          </a:p>
        </p:txBody>
      </p:sp>
      <p:sp>
        <p:nvSpPr>
          <p:cNvPr name="TextBox 12" id="12"/>
          <p:cNvSpPr txBox="true"/>
          <p:nvPr/>
        </p:nvSpPr>
        <p:spPr>
          <a:xfrm rot="0">
            <a:off x="7516587" y="5482924"/>
            <a:ext cx="3254825" cy="1504950"/>
          </a:xfrm>
          <a:prstGeom prst="rect">
            <a:avLst/>
          </a:prstGeom>
        </p:spPr>
        <p:txBody>
          <a:bodyPr anchor="t" rtlCol="false" tIns="0" lIns="0" bIns="0" rIns="0">
            <a:spAutoFit/>
          </a:bodyPr>
          <a:lstStyle/>
          <a:p>
            <a:pPr algn="ctr">
              <a:lnSpc>
                <a:spcPts val="5999"/>
              </a:lnSpc>
            </a:pPr>
            <a:r>
              <a:rPr lang="en-US" sz="4999">
                <a:solidFill>
                  <a:srgbClr val="FFFFFF"/>
                </a:solidFill>
                <a:latin typeface="Berkshire Swash Bold"/>
              </a:rPr>
              <a:t>Consider the facts</a:t>
            </a:r>
          </a:p>
        </p:txBody>
      </p:sp>
      <p:sp>
        <p:nvSpPr>
          <p:cNvPr name="TextBox 13" id="13"/>
          <p:cNvSpPr txBox="true"/>
          <p:nvPr/>
        </p:nvSpPr>
        <p:spPr>
          <a:xfrm rot="0">
            <a:off x="13182160" y="5104175"/>
            <a:ext cx="3254825" cy="2257425"/>
          </a:xfrm>
          <a:prstGeom prst="rect">
            <a:avLst/>
          </a:prstGeom>
        </p:spPr>
        <p:txBody>
          <a:bodyPr anchor="t" rtlCol="false" tIns="0" lIns="0" bIns="0" rIns="0">
            <a:spAutoFit/>
          </a:bodyPr>
          <a:lstStyle/>
          <a:p>
            <a:pPr algn="ctr">
              <a:lnSpc>
                <a:spcPts val="5999"/>
              </a:lnSpc>
            </a:pPr>
            <a:r>
              <a:rPr lang="en-US" sz="4999">
                <a:solidFill>
                  <a:srgbClr val="FFFFFF"/>
                </a:solidFill>
                <a:latin typeface="Berkshire Swash Bold"/>
              </a:rPr>
              <a:t>Choose a wise decision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87562"/>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3580623"/>
            <a:ext cx="4899456" cy="5304529"/>
          </a:xfrm>
          <a:custGeom>
            <a:avLst/>
            <a:gdLst/>
            <a:ahLst/>
            <a:cxnLst/>
            <a:rect r="r" b="b" t="t" l="l"/>
            <a:pathLst>
              <a:path h="5304529" w="4899456">
                <a:moveTo>
                  <a:pt x="0" y="0"/>
                </a:moveTo>
                <a:lnTo>
                  <a:pt x="4899456" y="0"/>
                </a:lnTo>
                <a:lnTo>
                  <a:pt x="4899456" y="5304529"/>
                </a:lnTo>
                <a:lnTo>
                  <a:pt x="0" y="53045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6694272" y="3580623"/>
            <a:ext cx="4899456" cy="5304529"/>
          </a:xfrm>
          <a:custGeom>
            <a:avLst/>
            <a:gdLst/>
            <a:ahLst/>
            <a:cxnLst/>
            <a:rect r="r" b="b" t="t" l="l"/>
            <a:pathLst>
              <a:path h="5304529" w="4899456">
                <a:moveTo>
                  <a:pt x="0" y="0"/>
                </a:moveTo>
                <a:lnTo>
                  <a:pt x="4899456" y="0"/>
                </a:lnTo>
                <a:lnTo>
                  <a:pt x="4899456" y="5304529"/>
                </a:lnTo>
                <a:lnTo>
                  <a:pt x="0" y="53045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2359844" y="3580623"/>
            <a:ext cx="4899456" cy="5304529"/>
          </a:xfrm>
          <a:custGeom>
            <a:avLst/>
            <a:gdLst/>
            <a:ahLst/>
            <a:cxnLst/>
            <a:rect r="r" b="b" t="t" l="l"/>
            <a:pathLst>
              <a:path h="5304529" w="4899456">
                <a:moveTo>
                  <a:pt x="0" y="0"/>
                </a:moveTo>
                <a:lnTo>
                  <a:pt x="4899456" y="0"/>
                </a:lnTo>
                <a:lnTo>
                  <a:pt x="4899456" y="5304529"/>
                </a:lnTo>
                <a:lnTo>
                  <a:pt x="0" y="53045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2061510" y="-2066730"/>
            <a:ext cx="4623907" cy="4598685"/>
          </a:xfrm>
          <a:custGeom>
            <a:avLst/>
            <a:gdLst/>
            <a:ahLst/>
            <a:cxnLst/>
            <a:rect r="r" b="b" t="t" l="l"/>
            <a:pathLst>
              <a:path h="4598685" w="4623907">
                <a:moveTo>
                  <a:pt x="0" y="0"/>
                </a:moveTo>
                <a:lnTo>
                  <a:pt x="4623907" y="0"/>
                </a:lnTo>
                <a:lnTo>
                  <a:pt x="4623907" y="4598686"/>
                </a:lnTo>
                <a:lnTo>
                  <a:pt x="0" y="45986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5722600" y="-2066730"/>
            <a:ext cx="4623907" cy="4598685"/>
          </a:xfrm>
          <a:custGeom>
            <a:avLst/>
            <a:gdLst/>
            <a:ahLst/>
            <a:cxnLst/>
            <a:rect r="r" b="b" t="t" l="l"/>
            <a:pathLst>
              <a:path h="4598685" w="4623907">
                <a:moveTo>
                  <a:pt x="0" y="0"/>
                </a:moveTo>
                <a:lnTo>
                  <a:pt x="4623907" y="0"/>
                </a:lnTo>
                <a:lnTo>
                  <a:pt x="4623907" y="4598686"/>
                </a:lnTo>
                <a:lnTo>
                  <a:pt x="0" y="45986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5840951" y="3580623"/>
            <a:ext cx="853321" cy="853321"/>
          </a:xfrm>
          <a:custGeom>
            <a:avLst/>
            <a:gdLst/>
            <a:ahLst/>
            <a:cxnLst/>
            <a:rect r="r" b="b" t="t" l="l"/>
            <a:pathLst>
              <a:path h="853321" w="853321">
                <a:moveTo>
                  <a:pt x="0" y="0"/>
                </a:moveTo>
                <a:lnTo>
                  <a:pt x="853321" y="0"/>
                </a:lnTo>
                <a:lnTo>
                  <a:pt x="853321" y="853321"/>
                </a:lnTo>
                <a:lnTo>
                  <a:pt x="0" y="85332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11724349" y="3580623"/>
            <a:ext cx="853321" cy="853321"/>
          </a:xfrm>
          <a:custGeom>
            <a:avLst/>
            <a:gdLst/>
            <a:ahLst/>
            <a:cxnLst/>
            <a:rect r="r" b="b" t="t" l="l"/>
            <a:pathLst>
              <a:path h="853321" w="853321">
                <a:moveTo>
                  <a:pt x="0" y="0"/>
                </a:moveTo>
                <a:lnTo>
                  <a:pt x="853321" y="0"/>
                </a:lnTo>
                <a:lnTo>
                  <a:pt x="853321" y="853321"/>
                </a:lnTo>
                <a:lnTo>
                  <a:pt x="0" y="85332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3039033" y="507125"/>
            <a:ext cx="1043150" cy="1043150"/>
          </a:xfrm>
          <a:custGeom>
            <a:avLst/>
            <a:gdLst/>
            <a:ahLst/>
            <a:cxnLst/>
            <a:rect r="r" b="b" t="t" l="l"/>
            <a:pathLst>
              <a:path h="1043150" w="1043150">
                <a:moveTo>
                  <a:pt x="0" y="0"/>
                </a:moveTo>
                <a:lnTo>
                  <a:pt x="1043150" y="0"/>
                </a:lnTo>
                <a:lnTo>
                  <a:pt x="1043150" y="1043150"/>
                </a:lnTo>
                <a:lnTo>
                  <a:pt x="0" y="10431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4205817" y="1018328"/>
            <a:ext cx="9876367" cy="1514475"/>
          </a:xfrm>
          <a:prstGeom prst="rect">
            <a:avLst/>
          </a:prstGeom>
        </p:spPr>
        <p:txBody>
          <a:bodyPr anchor="t" rtlCol="false" tIns="0" lIns="0" bIns="0" rIns="0">
            <a:spAutoFit/>
          </a:bodyPr>
          <a:lstStyle/>
          <a:p>
            <a:pPr algn="ctr">
              <a:lnSpc>
                <a:spcPts val="11860"/>
              </a:lnSpc>
            </a:pPr>
            <a:r>
              <a:rPr lang="en-US" sz="9883">
                <a:solidFill>
                  <a:srgbClr val="FFFFFF"/>
                </a:solidFill>
                <a:latin typeface="Berkshire Swash Bold"/>
              </a:rPr>
              <a:t>Agenda</a:t>
            </a:r>
          </a:p>
        </p:txBody>
      </p:sp>
      <p:sp>
        <p:nvSpPr>
          <p:cNvPr name="TextBox 11" id="11"/>
          <p:cNvSpPr txBox="true"/>
          <p:nvPr/>
        </p:nvSpPr>
        <p:spPr>
          <a:xfrm rot="0">
            <a:off x="1925529" y="5482924"/>
            <a:ext cx="3105797" cy="1504950"/>
          </a:xfrm>
          <a:prstGeom prst="rect">
            <a:avLst/>
          </a:prstGeom>
        </p:spPr>
        <p:txBody>
          <a:bodyPr anchor="t" rtlCol="false" tIns="0" lIns="0" bIns="0" rIns="0">
            <a:spAutoFit/>
          </a:bodyPr>
          <a:lstStyle/>
          <a:p>
            <a:pPr algn="ctr">
              <a:lnSpc>
                <a:spcPts val="5999"/>
              </a:lnSpc>
            </a:pPr>
            <a:r>
              <a:rPr lang="en-US" sz="4999">
                <a:solidFill>
                  <a:srgbClr val="FFFFFF"/>
                </a:solidFill>
                <a:latin typeface="Berkshire Swash Bold"/>
              </a:rPr>
              <a:t>What is Stress?</a:t>
            </a:r>
          </a:p>
        </p:txBody>
      </p:sp>
      <p:sp>
        <p:nvSpPr>
          <p:cNvPr name="TextBox 12" id="12"/>
          <p:cNvSpPr txBox="true"/>
          <p:nvPr/>
        </p:nvSpPr>
        <p:spPr>
          <a:xfrm rot="0">
            <a:off x="7516587" y="5482924"/>
            <a:ext cx="3254825" cy="1504950"/>
          </a:xfrm>
          <a:prstGeom prst="rect">
            <a:avLst/>
          </a:prstGeom>
        </p:spPr>
        <p:txBody>
          <a:bodyPr anchor="t" rtlCol="false" tIns="0" lIns="0" bIns="0" rIns="0">
            <a:spAutoFit/>
          </a:bodyPr>
          <a:lstStyle/>
          <a:p>
            <a:pPr algn="ctr">
              <a:lnSpc>
                <a:spcPts val="5999"/>
              </a:lnSpc>
            </a:pPr>
            <a:r>
              <a:rPr lang="en-US" sz="4999">
                <a:solidFill>
                  <a:srgbClr val="FFFFFF"/>
                </a:solidFill>
                <a:latin typeface="Berkshire Swash Bold"/>
              </a:rPr>
              <a:t>A Little about DBT</a:t>
            </a:r>
          </a:p>
        </p:txBody>
      </p:sp>
      <p:sp>
        <p:nvSpPr>
          <p:cNvPr name="TextBox 13" id="13"/>
          <p:cNvSpPr txBox="true"/>
          <p:nvPr/>
        </p:nvSpPr>
        <p:spPr>
          <a:xfrm rot="0">
            <a:off x="12872798" y="5106686"/>
            <a:ext cx="3873549" cy="2257425"/>
          </a:xfrm>
          <a:prstGeom prst="rect">
            <a:avLst/>
          </a:prstGeom>
        </p:spPr>
        <p:txBody>
          <a:bodyPr anchor="t" rtlCol="false" tIns="0" lIns="0" bIns="0" rIns="0">
            <a:spAutoFit/>
          </a:bodyPr>
          <a:lstStyle/>
          <a:p>
            <a:pPr algn="ctr">
              <a:lnSpc>
                <a:spcPts val="5999"/>
              </a:lnSpc>
            </a:pPr>
            <a:r>
              <a:rPr lang="en-US" sz="4999">
                <a:solidFill>
                  <a:srgbClr val="FFFFFF"/>
                </a:solidFill>
                <a:latin typeface="Berkshire Swash Bold"/>
              </a:rPr>
              <a:t>Tips &amp; Tricks for Stress Management</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087562"/>
        </a:solidFill>
      </p:bgPr>
    </p:bg>
    <p:spTree>
      <p:nvGrpSpPr>
        <p:cNvPr id="1" name=""/>
        <p:cNvGrpSpPr/>
        <p:nvPr/>
      </p:nvGrpSpPr>
      <p:grpSpPr>
        <a:xfrm>
          <a:off x="0" y="0"/>
          <a:ext cx="0" cy="0"/>
          <a:chOff x="0" y="0"/>
          <a:chExt cx="0" cy="0"/>
        </a:xfrm>
      </p:grpSpPr>
      <p:sp>
        <p:nvSpPr>
          <p:cNvPr name="Freeform 2" id="2"/>
          <p:cNvSpPr/>
          <p:nvPr/>
        </p:nvSpPr>
        <p:spPr>
          <a:xfrm flipH="false" flipV="false" rot="0">
            <a:off x="7532189" y="4000248"/>
            <a:ext cx="521575" cy="521575"/>
          </a:xfrm>
          <a:custGeom>
            <a:avLst/>
            <a:gdLst/>
            <a:ahLst/>
            <a:cxnLst/>
            <a:rect r="r" b="b" t="t" l="l"/>
            <a:pathLst>
              <a:path h="521575" w="521575">
                <a:moveTo>
                  <a:pt x="0" y="0"/>
                </a:moveTo>
                <a:lnTo>
                  <a:pt x="521575" y="0"/>
                </a:lnTo>
                <a:lnTo>
                  <a:pt x="521575" y="521575"/>
                </a:lnTo>
                <a:lnTo>
                  <a:pt x="0" y="52157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919830" y="7184393"/>
            <a:ext cx="521575" cy="521575"/>
          </a:xfrm>
          <a:custGeom>
            <a:avLst/>
            <a:gdLst/>
            <a:ahLst/>
            <a:cxnLst/>
            <a:rect r="r" b="b" t="t" l="l"/>
            <a:pathLst>
              <a:path h="521575" w="521575">
                <a:moveTo>
                  <a:pt x="0" y="0"/>
                </a:moveTo>
                <a:lnTo>
                  <a:pt x="521575" y="0"/>
                </a:lnTo>
                <a:lnTo>
                  <a:pt x="521575" y="521575"/>
                </a:lnTo>
                <a:lnTo>
                  <a:pt x="0" y="52157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497106" y="6109414"/>
            <a:ext cx="684182" cy="684182"/>
          </a:xfrm>
          <a:custGeom>
            <a:avLst/>
            <a:gdLst/>
            <a:ahLst/>
            <a:cxnLst/>
            <a:rect r="r" b="b" t="t" l="l"/>
            <a:pathLst>
              <a:path h="684182" w="684182">
                <a:moveTo>
                  <a:pt x="0" y="0"/>
                </a:moveTo>
                <a:lnTo>
                  <a:pt x="684182" y="0"/>
                </a:lnTo>
                <a:lnTo>
                  <a:pt x="684182" y="684182"/>
                </a:lnTo>
                <a:lnTo>
                  <a:pt x="0" y="6841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6861865" y="5254730"/>
            <a:ext cx="794869" cy="794869"/>
          </a:xfrm>
          <a:custGeom>
            <a:avLst/>
            <a:gdLst/>
            <a:ahLst/>
            <a:cxnLst/>
            <a:rect r="r" b="b" t="t" l="l"/>
            <a:pathLst>
              <a:path h="794869" w="794869">
                <a:moveTo>
                  <a:pt x="0" y="0"/>
                </a:moveTo>
                <a:lnTo>
                  <a:pt x="794870" y="0"/>
                </a:lnTo>
                <a:lnTo>
                  <a:pt x="794870" y="794869"/>
                </a:lnTo>
                <a:lnTo>
                  <a:pt x="0" y="7948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550932" y="-1873203"/>
            <a:ext cx="4623907" cy="4598685"/>
          </a:xfrm>
          <a:custGeom>
            <a:avLst/>
            <a:gdLst/>
            <a:ahLst/>
            <a:cxnLst/>
            <a:rect r="r" b="b" t="t" l="l"/>
            <a:pathLst>
              <a:path h="4598685" w="4623907">
                <a:moveTo>
                  <a:pt x="0" y="0"/>
                </a:moveTo>
                <a:lnTo>
                  <a:pt x="4623907" y="0"/>
                </a:lnTo>
                <a:lnTo>
                  <a:pt x="4623907" y="4598685"/>
                </a:lnTo>
                <a:lnTo>
                  <a:pt x="0" y="459868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1295444" y="971550"/>
            <a:ext cx="10853914" cy="1041400"/>
          </a:xfrm>
          <a:prstGeom prst="rect">
            <a:avLst/>
          </a:prstGeom>
        </p:spPr>
        <p:txBody>
          <a:bodyPr anchor="t" rtlCol="false" tIns="0" lIns="0" bIns="0" rIns="0">
            <a:spAutoFit/>
          </a:bodyPr>
          <a:lstStyle/>
          <a:p>
            <a:pPr algn="l">
              <a:lnSpc>
                <a:spcPts val="8449"/>
              </a:lnSpc>
            </a:pPr>
            <a:r>
              <a:rPr lang="en-US" sz="6499">
                <a:solidFill>
                  <a:srgbClr val="FFFFFF"/>
                </a:solidFill>
                <a:latin typeface="Berkshire Swash Bold"/>
              </a:rPr>
              <a:t>Applications</a:t>
            </a:r>
          </a:p>
        </p:txBody>
      </p:sp>
      <p:sp>
        <p:nvSpPr>
          <p:cNvPr name="Freeform 8" id="8"/>
          <p:cNvSpPr/>
          <p:nvPr/>
        </p:nvSpPr>
        <p:spPr>
          <a:xfrm flipH="false" flipV="false" rot="0">
            <a:off x="6137926" y="8600257"/>
            <a:ext cx="4623907" cy="4598685"/>
          </a:xfrm>
          <a:custGeom>
            <a:avLst/>
            <a:gdLst/>
            <a:ahLst/>
            <a:cxnLst/>
            <a:rect r="r" b="b" t="t" l="l"/>
            <a:pathLst>
              <a:path h="4598685" w="4623907">
                <a:moveTo>
                  <a:pt x="0" y="0"/>
                </a:moveTo>
                <a:lnTo>
                  <a:pt x="4623906" y="0"/>
                </a:lnTo>
                <a:lnTo>
                  <a:pt x="4623906" y="4598685"/>
                </a:lnTo>
                <a:lnTo>
                  <a:pt x="0" y="459868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894615" y="652244"/>
            <a:ext cx="752913" cy="752913"/>
          </a:xfrm>
          <a:custGeom>
            <a:avLst/>
            <a:gdLst/>
            <a:ahLst/>
            <a:cxnLst/>
            <a:rect r="r" b="b" t="t" l="l"/>
            <a:pathLst>
              <a:path h="752913" w="752913">
                <a:moveTo>
                  <a:pt x="0" y="0"/>
                </a:moveTo>
                <a:lnTo>
                  <a:pt x="752913" y="0"/>
                </a:lnTo>
                <a:lnTo>
                  <a:pt x="752913" y="752912"/>
                </a:lnTo>
                <a:lnTo>
                  <a:pt x="0" y="75291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295444" y="2837805"/>
            <a:ext cx="5686898" cy="3613700"/>
          </a:xfrm>
          <a:custGeom>
            <a:avLst/>
            <a:gdLst/>
            <a:ahLst/>
            <a:cxnLst/>
            <a:rect r="r" b="b" t="t" l="l"/>
            <a:pathLst>
              <a:path h="3613700" w="5686898">
                <a:moveTo>
                  <a:pt x="0" y="0"/>
                </a:moveTo>
                <a:lnTo>
                  <a:pt x="5686898" y="0"/>
                </a:lnTo>
                <a:lnTo>
                  <a:pt x="5686898" y="3613700"/>
                </a:lnTo>
                <a:lnTo>
                  <a:pt x="0" y="36137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lgDash"/>
            <a:miter/>
          </a:ln>
        </p:spPr>
      </p:sp>
      <p:sp>
        <p:nvSpPr>
          <p:cNvPr name="TextBox 11" id="11"/>
          <p:cNvSpPr txBox="true"/>
          <p:nvPr/>
        </p:nvSpPr>
        <p:spPr>
          <a:xfrm rot="0">
            <a:off x="1295444" y="3711523"/>
            <a:ext cx="5686898" cy="1790065"/>
          </a:xfrm>
          <a:prstGeom prst="rect">
            <a:avLst/>
          </a:prstGeom>
        </p:spPr>
        <p:txBody>
          <a:bodyPr anchor="t" rtlCol="false" tIns="0" lIns="0" bIns="0" rIns="0">
            <a:spAutoFit/>
          </a:bodyPr>
          <a:lstStyle/>
          <a:p>
            <a:pPr algn="ctr">
              <a:lnSpc>
                <a:spcPts val="4759"/>
              </a:lnSpc>
            </a:pPr>
            <a:r>
              <a:rPr lang="en-US" sz="3399">
                <a:solidFill>
                  <a:srgbClr val="FFFFFF"/>
                </a:solidFill>
                <a:latin typeface="Arvo"/>
              </a:rPr>
              <a:t>Opposite Action - Give a presentation even though you are afraid</a:t>
            </a:r>
          </a:p>
        </p:txBody>
      </p:sp>
      <p:sp>
        <p:nvSpPr>
          <p:cNvPr name="Freeform 12" id="12"/>
          <p:cNvSpPr/>
          <p:nvPr/>
        </p:nvSpPr>
        <p:spPr>
          <a:xfrm flipH="false" flipV="false" rot="0">
            <a:off x="10761832" y="5652165"/>
            <a:ext cx="5686898" cy="3613700"/>
          </a:xfrm>
          <a:custGeom>
            <a:avLst/>
            <a:gdLst/>
            <a:ahLst/>
            <a:cxnLst/>
            <a:rect r="r" b="b" t="t" l="l"/>
            <a:pathLst>
              <a:path h="3613700" w="5686898">
                <a:moveTo>
                  <a:pt x="0" y="0"/>
                </a:moveTo>
                <a:lnTo>
                  <a:pt x="5686898" y="0"/>
                </a:lnTo>
                <a:lnTo>
                  <a:pt x="5686898" y="3613699"/>
                </a:lnTo>
                <a:lnTo>
                  <a:pt x="0" y="361369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lgDash"/>
            <a:miter/>
          </a:ln>
        </p:spPr>
      </p:sp>
      <p:sp>
        <p:nvSpPr>
          <p:cNvPr name="TextBox 13" id="13"/>
          <p:cNvSpPr txBox="true"/>
          <p:nvPr/>
        </p:nvSpPr>
        <p:spPr>
          <a:xfrm rot="0">
            <a:off x="10761832" y="6225844"/>
            <a:ext cx="5686898" cy="2390140"/>
          </a:xfrm>
          <a:prstGeom prst="rect">
            <a:avLst/>
          </a:prstGeom>
        </p:spPr>
        <p:txBody>
          <a:bodyPr anchor="t" rtlCol="false" tIns="0" lIns="0" bIns="0" rIns="0">
            <a:spAutoFit/>
          </a:bodyPr>
          <a:lstStyle/>
          <a:p>
            <a:pPr algn="ctr">
              <a:lnSpc>
                <a:spcPts val="4759"/>
              </a:lnSpc>
            </a:pPr>
            <a:r>
              <a:rPr lang="en-US" sz="3399">
                <a:solidFill>
                  <a:srgbClr val="FFFFFF"/>
                </a:solidFill>
                <a:latin typeface="Arvo"/>
              </a:rPr>
              <a:t>Make a rational and thought-out decision, instead of acting in the moment</a:t>
            </a:r>
          </a:p>
        </p:txBody>
      </p:sp>
      <p:sp>
        <p:nvSpPr>
          <p:cNvPr name="Freeform 14" id="14"/>
          <p:cNvSpPr/>
          <p:nvPr/>
        </p:nvSpPr>
        <p:spPr>
          <a:xfrm flipH="false" flipV="false" rot="0">
            <a:off x="10761832" y="1405156"/>
            <a:ext cx="5686898" cy="3613700"/>
          </a:xfrm>
          <a:custGeom>
            <a:avLst/>
            <a:gdLst/>
            <a:ahLst/>
            <a:cxnLst/>
            <a:rect r="r" b="b" t="t" l="l"/>
            <a:pathLst>
              <a:path h="3613700" w="5686898">
                <a:moveTo>
                  <a:pt x="0" y="0"/>
                </a:moveTo>
                <a:lnTo>
                  <a:pt x="5686898" y="0"/>
                </a:lnTo>
                <a:lnTo>
                  <a:pt x="5686898" y="3613700"/>
                </a:lnTo>
                <a:lnTo>
                  <a:pt x="0" y="36137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lgDash"/>
            <a:miter/>
          </a:ln>
        </p:spPr>
      </p:sp>
      <p:sp>
        <p:nvSpPr>
          <p:cNvPr name="TextBox 15" id="15"/>
          <p:cNvSpPr txBox="true"/>
          <p:nvPr/>
        </p:nvSpPr>
        <p:spPr>
          <a:xfrm rot="0">
            <a:off x="10761832" y="2297695"/>
            <a:ext cx="5686898" cy="1790065"/>
          </a:xfrm>
          <a:prstGeom prst="rect">
            <a:avLst/>
          </a:prstGeom>
        </p:spPr>
        <p:txBody>
          <a:bodyPr anchor="t" rtlCol="false" tIns="0" lIns="0" bIns="0" rIns="0">
            <a:spAutoFit/>
          </a:bodyPr>
          <a:lstStyle/>
          <a:p>
            <a:pPr algn="ctr">
              <a:lnSpc>
                <a:spcPts val="4759"/>
              </a:lnSpc>
            </a:pPr>
            <a:r>
              <a:rPr lang="en-US" sz="3399">
                <a:solidFill>
                  <a:srgbClr val="FFFFFF"/>
                </a:solidFill>
                <a:latin typeface="Arvo"/>
              </a:rPr>
              <a:t>Spend time identifying what physical cues go with each emotion (mindfully)</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E2C4A8"/>
        </a:solidFill>
      </p:bgPr>
    </p:bg>
    <p:spTree>
      <p:nvGrpSpPr>
        <p:cNvPr id="1" name=""/>
        <p:cNvGrpSpPr/>
        <p:nvPr/>
      </p:nvGrpSpPr>
      <p:grpSpPr>
        <a:xfrm>
          <a:off x="0" y="0"/>
          <a:ext cx="0" cy="0"/>
          <a:chOff x="0" y="0"/>
          <a:chExt cx="0" cy="0"/>
        </a:xfrm>
      </p:grpSpPr>
      <p:sp>
        <p:nvSpPr>
          <p:cNvPr name="Freeform 2" id="2"/>
          <p:cNvSpPr/>
          <p:nvPr/>
        </p:nvSpPr>
        <p:spPr>
          <a:xfrm flipH="false" flipV="false" rot="0">
            <a:off x="2525833" y="-1270106"/>
            <a:ext cx="13574748" cy="13155165"/>
          </a:xfrm>
          <a:custGeom>
            <a:avLst/>
            <a:gdLst/>
            <a:ahLst/>
            <a:cxnLst/>
            <a:rect r="r" b="b" t="t" l="l"/>
            <a:pathLst>
              <a:path h="13155165" w="13574748">
                <a:moveTo>
                  <a:pt x="0" y="0"/>
                </a:moveTo>
                <a:lnTo>
                  <a:pt x="13574748" y="0"/>
                </a:lnTo>
                <a:lnTo>
                  <a:pt x="13574748" y="13155165"/>
                </a:lnTo>
                <a:lnTo>
                  <a:pt x="0" y="13155165"/>
                </a:lnTo>
                <a:lnTo>
                  <a:pt x="0" y="0"/>
                </a:lnTo>
                <a:close/>
              </a:path>
            </a:pathLst>
          </a:custGeom>
          <a:blipFill>
            <a:blip r:embed="rId3">
              <a:alphaModFix amt="19999"/>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2520572" y="4284028"/>
            <a:ext cx="13585270" cy="1557019"/>
          </a:xfrm>
          <a:prstGeom prst="rect">
            <a:avLst/>
          </a:prstGeom>
        </p:spPr>
        <p:txBody>
          <a:bodyPr anchor="t" rtlCol="false" tIns="0" lIns="0" bIns="0" rIns="0">
            <a:spAutoFit/>
          </a:bodyPr>
          <a:lstStyle/>
          <a:p>
            <a:pPr algn="ctr">
              <a:lnSpc>
                <a:spcPts val="12880"/>
              </a:lnSpc>
            </a:pPr>
            <a:r>
              <a:rPr lang="en-US" sz="9200">
                <a:solidFill>
                  <a:srgbClr val="000000"/>
                </a:solidFill>
                <a:latin typeface="Berkshire Swash"/>
              </a:rPr>
              <a:t>Interpersonal Effectiveness</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087562"/>
        </a:solidFill>
      </p:bgPr>
    </p:bg>
    <p:spTree>
      <p:nvGrpSpPr>
        <p:cNvPr id="1" name=""/>
        <p:cNvGrpSpPr/>
        <p:nvPr/>
      </p:nvGrpSpPr>
      <p:grpSpPr>
        <a:xfrm>
          <a:off x="0" y="0"/>
          <a:ext cx="0" cy="0"/>
          <a:chOff x="0" y="0"/>
          <a:chExt cx="0" cy="0"/>
        </a:xfrm>
      </p:grpSpPr>
      <p:sp>
        <p:nvSpPr>
          <p:cNvPr name="Freeform 2" id="2"/>
          <p:cNvSpPr/>
          <p:nvPr/>
        </p:nvSpPr>
        <p:spPr>
          <a:xfrm flipH="false" flipV="false" rot="0">
            <a:off x="7532189" y="4000248"/>
            <a:ext cx="521575" cy="521575"/>
          </a:xfrm>
          <a:custGeom>
            <a:avLst/>
            <a:gdLst/>
            <a:ahLst/>
            <a:cxnLst/>
            <a:rect r="r" b="b" t="t" l="l"/>
            <a:pathLst>
              <a:path h="521575" w="521575">
                <a:moveTo>
                  <a:pt x="0" y="0"/>
                </a:moveTo>
                <a:lnTo>
                  <a:pt x="521575" y="0"/>
                </a:lnTo>
                <a:lnTo>
                  <a:pt x="521575" y="521575"/>
                </a:lnTo>
                <a:lnTo>
                  <a:pt x="0" y="52157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919830" y="7184393"/>
            <a:ext cx="521575" cy="521575"/>
          </a:xfrm>
          <a:custGeom>
            <a:avLst/>
            <a:gdLst/>
            <a:ahLst/>
            <a:cxnLst/>
            <a:rect r="r" b="b" t="t" l="l"/>
            <a:pathLst>
              <a:path h="521575" w="521575">
                <a:moveTo>
                  <a:pt x="0" y="0"/>
                </a:moveTo>
                <a:lnTo>
                  <a:pt x="521575" y="0"/>
                </a:lnTo>
                <a:lnTo>
                  <a:pt x="521575" y="521575"/>
                </a:lnTo>
                <a:lnTo>
                  <a:pt x="0" y="52157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497106" y="6109414"/>
            <a:ext cx="684182" cy="684182"/>
          </a:xfrm>
          <a:custGeom>
            <a:avLst/>
            <a:gdLst/>
            <a:ahLst/>
            <a:cxnLst/>
            <a:rect r="r" b="b" t="t" l="l"/>
            <a:pathLst>
              <a:path h="684182" w="684182">
                <a:moveTo>
                  <a:pt x="0" y="0"/>
                </a:moveTo>
                <a:lnTo>
                  <a:pt x="684182" y="0"/>
                </a:lnTo>
                <a:lnTo>
                  <a:pt x="684182" y="684182"/>
                </a:lnTo>
                <a:lnTo>
                  <a:pt x="0" y="6841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6861865" y="5254730"/>
            <a:ext cx="794869" cy="794869"/>
          </a:xfrm>
          <a:custGeom>
            <a:avLst/>
            <a:gdLst/>
            <a:ahLst/>
            <a:cxnLst/>
            <a:rect r="r" b="b" t="t" l="l"/>
            <a:pathLst>
              <a:path h="794869" w="794869">
                <a:moveTo>
                  <a:pt x="0" y="0"/>
                </a:moveTo>
                <a:lnTo>
                  <a:pt x="794870" y="0"/>
                </a:lnTo>
                <a:lnTo>
                  <a:pt x="794870" y="794869"/>
                </a:lnTo>
                <a:lnTo>
                  <a:pt x="0" y="7948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550932" y="-1873203"/>
            <a:ext cx="4623907" cy="4598685"/>
          </a:xfrm>
          <a:custGeom>
            <a:avLst/>
            <a:gdLst/>
            <a:ahLst/>
            <a:cxnLst/>
            <a:rect r="r" b="b" t="t" l="l"/>
            <a:pathLst>
              <a:path h="4598685" w="4623907">
                <a:moveTo>
                  <a:pt x="0" y="0"/>
                </a:moveTo>
                <a:lnTo>
                  <a:pt x="4623907" y="0"/>
                </a:lnTo>
                <a:lnTo>
                  <a:pt x="4623907" y="4598685"/>
                </a:lnTo>
                <a:lnTo>
                  <a:pt x="0" y="459868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1295444" y="971550"/>
            <a:ext cx="10853914" cy="1041400"/>
          </a:xfrm>
          <a:prstGeom prst="rect">
            <a:avLst/>
          </a:prstGeom>
        </p:spPr>
        <p:txBody>
          <a:bodyPr anchor="t" rtlCol="false" tIns="0" lIns="0" bIns="0" rIns="0">
            <a:spAutoFit/>
          </a:bodyPr>
          <a:lstStyle/>
          <a:p>
            <a:pPr algn="l">
              <a:lnSpc>
                <a:spcPts val="8449"/>
              </a:lnSpc>
            </a:pPr>
            <a:r>
              <a:rPr lang="en-US" sz="6499">
                <a:solidFill>
                  <a:srgbClr val="FFFFFF"/>
                </a:solidFill>
                <a:latin typeface="Berkshire Swash Bold"/>
              </a:rPr>
              <a:t>Applications</a:t>
            </a:r>
          </a:p>
        </p:txBody>
      </p:sp>
      <p:sp>
        <p:nvSpPr>
          <p:cNvPr name="Freeform 8" id="8"/>
          <p:cNvSpPr/>
          <p:nvPr/>
        </p:nvSpPr>
        <p:spPr>
          <a:xfrm flipH="false" flipV="false" rot="0">
            <a:off x="6137926" y="8600257"/>
            <a:ext cx="4623907" cy="4598685"/>
          </a:xfrm>
          <a:custGeom>
            <a:avLst/>
            <a:gdLst/>
            <a:ahLst/>
            <a:cxnLst/>
            <a:rect r="r" b="b" t="t" l="l"/>
            <a:pathLst>
              <a:path h="4598685" w="4623907">
                <a:moveTo>
                  <a:pt x="0" y="0"/>
                </a:moveTo>
                <a:lnTo>
                  <a:pt x="4623906" y="0"/>
                </a:lnTo>
                <a:lnTo>
                  <a:pt x="4623906" y="4598685"/>
                </a:lnTo>
                <a:lnTo>
                  <a:pt x="0" y="459868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894615" y="652244"/>
            <a:ext cx="752913" cy="752913"/>
          </a:xfrm>
          <a:custGeom>
            <a:avLst/>
            <a:gdLst/>
            <a:ahLst/>
            <a:cxnLst/>
            <a:rect r="r" b="b" t="t" l="l"/>
            <a:pathLst>
              <a:path h="752913" w="752913">
                <a:moveTo>
                  <a:pt x="0" y="0"/>
                </a:moveTo>
                <a:lnTo>
                  <a:pt x="752913" y="0"/>
                </a:lnTo>
                <a:lnTo>
                  <a:pt x="752913" y="752912"/>
                </a:lnTo>
                <a:lnTo>
                  <a:pt x="0" y="75291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295444" y="2837805"/>
            <a:ext cx="5686898" cy="3613700"/>
          </a:xfrm>
          <a:custGeom>
            <a:avLst/>
            <a:gdLst/>
            <a:ahLst/>
            <a:cxnLst/>
            <a:rect r="r" b="b" t="t" l="l"/>
            <a:pathLst>
              <a:path h="3613700" w="5686898">
                <a:moveTo>
                  <a:pt x="0" y="0"/>
                </a:moveTo>
                <a:lnTo>
                  <a:pt x="5686898" y="0"/>
                </a:lnTo>
                <a:lnTo>
                  <a:pt x="5686898" y="3613700"/>
                </a:lnTo>
                <a:lnTo>
                  <a:pt x="0" y="36137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lgDash"/>
            <a:miter/>
          </a:ln>
        </p:spPr>
      </p:sp>
      <p:sp>
        <p:nvSpPr>
          <p:cNvPr name="TextBox 11" id="11"/>
          <p:cNvSpPr txBox="true"/>
          <p:nvPr/>
        </p:nvSpPr>
        <p:spPr>
          <a:xfrm rot="0">
            <a:off x="1295444" y="4011560"/>
            <a:ext cx="5686898" cy="1189990"/>
          </a:xfrm>
          <a:prstGeom prst="rect">
            <a:avLst/>
          </a:prstGeom>
        </p:spPr>
        <p:txBody>
          <a:bodyPr anchor="t" rtlCol="false" tIns="0" lIns="0" bIns="0" rIns="0">
            <a:spAutoFit/>
          </a:bodyPr>
          <a:lstStyle/>
          <a:p>
            <a:pPr algn="ctr">
              <a:lnSpc>
                <a:spcPts val="4759"/>
              </a:lnSpc>
            </a:pPr>
            <a:r>
              <a:rPr lang="en-US" sz="3399">
                <a:solidFill>
                  <a:srgbClr val="FFFFFF"/>
                </a:solidFill>
                <a:latin typeface="Arvo"/>
              </a:rPr>
              <a:t>Asking for a more reasonable workload</a:t>
            </a:r>
          </a:p>
        </p:txBody>
      </p:sp>
      <p:sp>
        <p:nvSpPr>
          <p:cNvPr name="Freeform 12" id="12"/>
          <p:cNvSpPr/>
          <p:nvPr/>
        </p:nvSpPr>
        <p:spPr>
          <a:xfrm flipH="false" flipV="false" rot="0">
            <a:off x="10761832" y="5652165"/>
            <a:ext cx="5686898" cy="3613700"/>
          </a:xfrm>
          <a:custGeom>
            <a:avLst/>
            <a:gdLst/>
            <a:ahLst/>
            <a:cxnLst/>
            <a:rect r="r" b="b" t="t" l="l"/>
            <a:pathLst>
              <a:path h="3613700" w="5686898">
                <a:moveTo>
                  <a:pt x="0" y="0"/>
                </a:moveTo>
                <a:lnTo>
                  <a:pt x="5686898" y="0"/>
                </a:lnTo>
                <a:lnTo>
                  <a:pt x="5686898" y="3613699"/>
                </a:lnTo>
                <a:lnTo>
                  <a:pt x="0" y="361369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lgDash"/>
            <a:miter/>
          </a:ln>
        </p:spPr>
      </p:sp>
      <p:sp>
        <p:nvSpPr>
          <p:cNvPr name="TextBox 13" id="13"/>
          <p:cNvSpPr txBox="true"/>
          <p:nvPr/>
        </p:nvSpPr>
        <p:spPr>
          <a:xfrm rot="0">
            <a:off x="10761832" y="6825919"/>
            <a:ext cx="5686898" cy="1189990"/>
          </a:xfrm>
          <a:prstGeom prst="rect">
            <a:avLst/>
          </a:prstGeom>
        </p:spPr>
        <p:txBody>
          <a:bodyPr anchor="t" rtlCol="false" tIns="0" lIns="0" bIns="0" rIns="0">
            <a:spAutoFit/>
          </a:bodyPr>
          <a:lstStyle/>
          <a:p>
            <a:pPr algn="ctr">
              <a:lnSpc>
                <a:spcPts val="4759"/>
              </a:lnSpc>
            </a:pPr>
            <a:r>
              <a:rPr lang="en-US" sz="3399">
                <a:solidFill>
                  <a:srgbClr val="FFFFFF"/>
                </a:solidFill>
                <a:latin typeface="Arvo"/>
              </a:rPr>
              <a:t>Resolving disputes with coworkers</a:t>
            </a:r>
          </a:p>
        </p:txBody>
      </p:sp>
      <p:sp>
        <p:nvSpPr>
          <p:cNvPr name="Freeform 14" id="14"/>
          <p:cNvSpPr/>
          <p:nvPr/>
        </p:nvSpPr>
        <p:spPr>
          <a:xfrm flipH="false" flipV="false" rot="0">
            <a:off x="10761832" y="1405156"/>
            <a:ext cx="5686898" cy="3613700"/>
          </a:xfrm>
          <a:custGeom>
            <a:avLst/>
            <a:gdLst/>
            <a:ahLst/>
            <a:cxnLst/>
            <a:rect r="r" b="b" t="t" l="l"/>
            <a:pathLst>
              <a:path h="3613700" w="5686898">
                <a:moveTo>
                  <a:pt x="0" y="0"/>
                </a:moveTo>
                <a:lnTo>
                  <a:pt x="5686898" y="0"/>
                </a:lnTo>
                <a:lnTo>
                  <a:pt x="5686898" y="3613700"/>
                </a:lnTo>
                <a:lnTo>
                  <a:pt x="0" y="36137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lgDash"/>
            <a:miter/>
          </a:ln>
        </p:spPr>
      </p:sp>
      <p:sp>
        <p:nvSpPr>
          <p:cNvPr name="TextBox 15" id="15"/>
          <p:cNvSpPr txBox="true"/>
          <p:nvPr/>
        </p:nvSpPr>
        <p:spPr>
          <a:xfrm rot="0">
            <a:off x="10761832" y="2297695"/>
            <a:ext cx="5686898" cy="1790065"/>
          </a:xfrm>
          <a:prstGeom prst="rect">
            <a:avLst/>
          </a:prstGeom>
        </p:spPr>
        <p:txBody>
          <a:bodyPr anchor="t" rtlCol="false" tIns="0" lIns="0" bIns="0" rIns="0">
            <a:spAutoFit/>
          </a:bodyPr>
          <a:lstStyle/>
          <a:p>
            <a:pPr algn="ctr">
              <a:lnSpc>
                <a:spcPts val="4759"/>
              </a:lnSpc>
            </a:pPr>
            <a:r>
              <a:rPr lang="en-US" sz="3399">
                <a:solidFill>
                  <a:srgbClr val="FFFFFF"/>
                </a:solidFill>
                <a:latin typeface="Arvo"/>
              </a:rPr>
              <a:t>Having a difficult conversation with an employee/employer</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087562"/>
        </a:solidFill>
      </p:bgPr>
    </p:bg>
    <p:spTree>
      <p:nvGrpSpPr>
        <p:cNvPr id="1" name=""/>
        <p:cNvGrpSpPr/>
        <p:nvPr/>
      </p:nvGrpSpPr>
      <p:grpSpPr>
        <a:xfrm>
          <a:off x="0" y="0"/>
          <a:ext cx="0" cy="0"/>
          <a:chOff x="0" y="0"/>
          <a:chExt cx="0" cy="0"/>
        </a:xfrm>
      </p:grpSpPr>
      <p:sp>
        <p:nvSpPr>
          <p:cNvPr name="Freeform 2" id="2"/>
          <p:cNvSpPr/>
          <p:nvPr/>
        </p:nvSpPr>
        <p:spPr>
          <a:xfrm flipH="false" flipV="false" rot="0">
            <a:off x="8407880" y="0"/>
            <a:ext cx="7687340" cy="10287000"/>
          </a:xfrm>
          <a:custGeom>
            <a:avLst/>
            <a:gdLst/>
            <a:ahLst/>
            <a:cxnLst/>
            <a:rect r="r" b="b" t="t" l="l"/>
            <a:pathLst>
              <a:path h="10287000" w="7687340">
                <a:moveTo>
                  <a:pt x="0" y="0"/>
                </a:moveTo>
                <a:lnTo>
                  <a:pt x="7687340" y="0"/>
                </a:lnTo>
                <a:lnTo>
                  <a:pt x="768734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028700" y="1693615"/>
            <a:ext cx="6768346" cy="8297545"/>
          </a:xfrm>
          <a:prstGeom prst="rect">
            <a:avLst/>
          </a:prstGeom>
        </p:spPr>
        <p:txBody>
          <a:bodyPr anchor="t" rtlCol="false" tIns="0" lIns="0" bIns="0" rIns="0">
            <a:spAutoFit/>
          </a:bodyPr>
          <a:lstStyle/>
          <a:p>
            <a:pPr algn="just">
              <a:lnSpc>
                <a:spcPts val="7279"/>
              </a:lnSpc>
            </a:pPr>
            <a:r>
              <a:rPr lang="en-US" sz="5199">
                <a:solidFill>
                  <a:srgbClr val="FFFFFF"/>
                </a:solidFill>
                <a:latin typeface="Arvo"/>
              </a:rPr>
              <a:t>D - Describe</a:t>
            </a:r>
          </a:p>
          <a:p>
            <a:pPr algn="just">
              <a:lnSpc>
                <a:spcPts val="7279"/>
              </a:lnSpc>
            </a:pPr>
            <a:r>
              <a:rPr lang="en-US" sz="5199">
                <a:solidFill>
                  <a:srgbClr val="FFFFFF"/>
                </a:solidFill>
                <a:latin typeface="Arvo"/>
              </a:rPr>
              <a:t>E - Express</a:t>
            </a:r>
          </a:p>
          <a:p>
            <a:pPr algn="just">
              <a:lnSpc>
                <a:spcPts val="7279"/>
              </a:lnSpc>
            </a:pPr>
            <a:r>
              <a:rPr lang="en-US" sz="5199">
                <a:solidFill>
                  <a:srgbClr val="FFFFFF"/>
                </a:solidFill>
                <a:latin typeface="Arvo"/>
              </a:rPr>
              <a:t>A - Assert</a:t>
            </a:r>
          </a:p>
          <a:p>
            <a:pPr algn="just">
              <a:lnSpc>
                <a:spcPts val="7279"/>
              </a:lnSpc>
            </a:pPr>
            <a:r>
              <a:rPr lang="en-US" sz="5199">
                <a:solidFill>
                  <a:srgbClr val="FFFFFF"/>
                </a:solidFill>
                <a:latin typeface="Arvo"/>
              </a:rPr>
              <a:t>R - Reinforce</a:t>
            </a:r>
          </a:p>
          <a:p>
            <a:pPr algn="just">
              <a:lnSpc>
                <a:spcPts val="7279"/>
              </a:lnSpc>
            </a:pPr>
          </a:p>
          <a:p>
            <a:pPr algn="just">
              <a:lnSpc>
                <a:spcPts val="7279"/>
              </a:lnSpc>
            </a:pPr>
            <a:r>
              <a:rPr lang="en-US" sz="5199">
                <a:solidFill>
                  <a:srgbClr val="FFFFFF"/>
                </a:solidFill>
                <a:latin typeface="Arvo"/>
              </a:rPr>
              <a:t>M - Mindfulness</a:t>
            </a:r>
          </a:p>
          <a:p>
            <a:pPr algn="just">
              <a:lnSpc>
                <a:spcPts val="7279"/>
              </a:lnSpc>
            </a:pPr>
            <a:r>
              <a:rPr lang="en-US" sz="5199">
                <a:solidFill>
                  <a:srgbClr val="FFFFFF"/>
                </a:solidFill>
                <a:latin typeface="Arvo"/>
              </a:rPr>
              <a:t>A - Appear Confident</a:t>
            </a:r>
          </a:p>
          <a:p>
            <a:pPr algn="just">
              <a:lnSpc>
                <a:spcPts val="7279"/>
              </a:lnSpc>
            </a:pPr>
            <a:r>
              <a:rPr lang="en-US" sz="5199">
                <a:solidFill>
                  <a:srgbClr val="FFFFFF"/>
                </a:solidFill>
                <a:latin typeface="Arvo"/>
              </a:rPr>
              <a:t>N - Negotiate</a:t>
            </a:r>
          </a:p>
          <a:p>
            <a:pPr algn="just">
              <a:lnSpc>
                <a:spcPts val="7279"/>
              </a:lnSpc>
            </a:pPr>
          </a:p>
        </p:txBody>
      </p:sp>
      <p:sp>
        <p:nvSpPr>
          <p:cNvPr name="TextBox 4" id="4"/>
          <p:cNvSpPr txBox="true"/>
          <p:nvPr/>
        </p:nvSpPr>
        <p:spPr>
          <a:xfrm rot="0">
            <a:off x="1444526" y="268286"/>
            <a:ext cx="5936695" cy="1368428"/>
          </a:xfrm>
          <a:prstGeom prst="rect">
            <a:avLst/>
          </a:prstGeom>
        </p:spPr>
        <p:txBody>
          <a:bodyPr anchor="t" rtlCol="false" tIns="0" lIns="0" bIns="0" rIns="0">
            <a:spAutoFit/>
          </a:bodyPr>
          <a:lstStyle/>
          <a:p>
            <a:pPr algn="ctr">
              <a:lnSpc>
                <a:spcPts val="11199"/>
              </a:lnSpc>
            </a:pPr>
            <a:r>
              <a:rPr lang="en-US" sz="7999">
                <a:solidFill>
                  <a:srgbClr val="FFFFFF"/>
                </a:solidFill>
                <a:latin typeface="Berkshire Swash"/>
              </a:rPr>
              <a:t>DEAR MAN</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E2C4A8"/>
        </a:solidFill>
      </p:bgPr>
    </p:bg>
    <p:spTree>
      <p:nvGrpSpPr>
        <p:cNvPr id="1" name=""/>
        <p:cNvGrpSpPr/>
        <p:nvPr/>
      </p:nvGrpSpPr>
      <p:grpSpPr>
        <a:xfrm>
          <a:off x="0" y="0"/>
          <a:ext cx="0" cy="0"/>
          <a:chOff x="0" y="0"/>
          <a:chExt cx="0" cy="0"/>
        </a:xfrm>
      </p:grpSpPr>
      <p:sp>
        <p:nvSpPr>
          <p:cNvPr name="Freeform 2" id="2"/>
          <p:cNvSpPr/>
          <p:nvPr/>
        </p:nvSpPr>
        <p:spPr>
          <a:xfrm flipH="false" flipV="false" rot="0">
            <a:off x="2525833" y="-1270106"/>
            <a:ext cx="13574748" cy="13155165"/>
          </a:xfrm>
          <a:custGeom>
            <a:avLst/>
            <a:gdLst/>
            <a:ahLst/>
            <a:cxnLst/>
            <a:rect r="r" b="b" t="t" l="l"/>
            <a:pathLst>
              <a:path h="13155165" w="13574748">
                <a:moveTo>
                  <a:pt x="0" y="0"/>
                </a:moveTo>
                <a:lnTo>
                  <a:pt x="13574748" y="0"/>
                </a:lnTo>
                <a:lnTo>
                  <a:pt x="13574748" y="13155165"/>
                </a:lnTo>
                <a:lnTo>
                  <a:pt x="0" y="13155165"/>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6428441" y="3633617"/>
            <a:ext cx="5769531" cy="3185794"/>
          </a:xfrm>
          <a:prstGeom prst="rect">
            <a:avLst/>
          </a:prstGeom>
        </p:spPr>
        <p:txBody>
          <a:bodyPr anchor="t" rtlCol="false" tIns="0" lIns="0" bIns="0" rIns="0">
            <a:spAutoFit/>
          </a:bodyPr>
          <a:lstStyle/>
          <a:p>
            <a:pPr algn="ctr">
              <a:lnSpc>
                <a:spcPts val="12880"/>
              </a:lnSpc>
            </a:pPr>
            <a:r>
              <a:rPr lang="en-US" sz="9200">
                <a:solidFill>
                  <a:srgbClr val="000000"/>
                </a:solidFill>
                <a:latin typeface="Berkshire Swash"/>
              </a:rPr>
              <a:t>Thank You!</a:t>
            </a:r>
          </a:p>
          <a:p>
            <a:pPr algn="ctr">
              <a:lnSpc>
                <a:spcPts val="12880"/>
              </a:lnSpc>
            </a:pPr>
            <a:r>
              <a:rPr lang="en-US" sz="9200">
                <a:solidFill>
                  <a:srgbClr val="000000"/>
                </a:solidFill>
                <a:latin typeface="Berkshire Swash"/>
              </a:rPr>
              <a:t>Questions?</a:t>
            </a:r>
          </a:p>
        </p:txBody>
      </p:sp>
    </p:spTree>
  </p:cSld>
  <p:clrMapOvr>
    <a:masterClrMapping/>
  </p:clrMapOvr>
</p:sld>
</file>

<file path=ppt/slides/slide25.xml><?xml version="1.0" encoding="utf-8"?>
<p:sld xmlns:p="http://schemas.openxmlformats.org/presentationml/2006/main" xmlns:a="http://schemas.openxmlformats.org/drawingml/2006/main">
  <p:cSld>
    <p:bg>
      <p:bgPr>
        <a:solidFill>
          <a:srgbClr val="E2C4A8"/>
        </a:solidFill>
      </p:bgPr>
    </p:bg>
    <p:spTree>
      <p:nvGrpSpPr>
        <p:cNvPr id="1" name=""/>
        <p:cNvGrpSpPr/>
        <p:nvPr/>
      </p:nvGrpSpPr>
      <p:grpSpPr>
        <a:xfrm>
          <a:off x="0" y="0"/>
          <a:ext cx="0" cy="0"/>
          <a:chOff x="0" y="0"/>
          <a:chExt cx="0" cy="0"/>
        </a:xfrm>
      </p:grpSpPr>
      <p:sp>
        <p:nvSpPr>
          <p:cNvPr name="TextBox 2" id="2"/>
          <p:cNvSpPr txBox="true"/>
          <p:nvPr/>
        </p:nvSpPr>
        <p:spPr>
          <a:xfrm rot="0">
            <a:off x="5929253" y="857250"/>
            <a:ext cx="6429494" cy="1566544"/>
          </a:xfrm>
          <a:prstGeom prst="rect">
            <a:avLst/>
          </a:prstGeom>
        </p:spPr>
        <p:txBody>
          <a:bodyPr anchor="t" rtlCol="false" tIns="0" lIns="0" bIns="0" rIns="0">
            <a:spAutoFit/>
          </a:bodyPr>
          <a:lstStyle/>
          <a:p>
            <a:pPr algn="ctr">
              <a:lnSpc>
                <a:spcPts val="12880"/>
              </a:lnSpc>
            </a:pPr>
            <a:r>
              <a:rPr lang="en-US" sz="9200">
                <a:solidFill>
                  <a:srgbClr val="000000"/>
                </a:solidFill>
                <a:latin typeface="Canva Sans Bold"/>
              </a:rPr>
              <a:t>References</a:t>
            </a:r>
          </a:p>
        </p:txBody>
      </p:sp>
      <p:sp>
        <p:nvSpPr>
          <p:cNvPr name="TextBox 3" id="3"/>
          <p:cNvSpPr txBox="true"/>
          <p:nvPr/>
        </p:nvSpPr>
        <p:spPr>
          <a:xfrm rot="0">
            <a:off x="0" y="2569845"/>
            <a:ext cx="18288000" cy="6269355"/>
          </a:xfrm>
          <a:prstGeom prst="rect">
            <a:avLst/>
          </a:prstGeom>
        </p:spPr>
        <p:txBody>
          <a:bodyPr anchor="t" rtlCol="false" tIns="0" lIns="0" bIns="0" rIns="0">
            <a:spAutoFit/>
          </a:bodyPr>
          <a:lstStyle/>
          <a:p>
            <a:pPr algn="l" marL="474981" indent="-237491" lvl="1">
              <a:lnSpc>
                <a:spcPts val="3300"/>
              </a:lnSpc>
              <a:buFont typeface="Arial"/>
              <a:buChar char="•"/>
            </a:pPr>
            <a:r>
              <a:rPr lang="en-US" sz="2200">
                <a:solidFill>
                  <a:srgbClr val="000000"/>
                </a:solidFill>
                <a:latin typeface="Arvo"/>
              </a:rPr>
              <a:t>DBT skills, worksheets, videos. Dialectical Behavior Therapy. (2024, March 5). https://dialecticalbehaviortherapy.com/</a:t>
            </a:r>
          </a:p>
          <a:p>
            <a:pPr algn="l" marL="474981" indent="-237491" lvl="1">
              <a:lnSpc>
                <a:spcPts val="3300"/>
              </a:lnSpc>
              <a:buFont typeface="Arial"/>
              <a:buChar char="•"/>
            </a:pPr>
            <a:r>
              <a:rPr lang="en-US" sz="2200">
                <a:solidFill>
                  <a:srgbClr val="000000"/>
                </a:solidFill>
                <a:latin typeface="Arvo"/>
              </a:rPr>
              <a:t>Government of Western Australia. (n.d.). Progressive Muscle Relaxation. Department of Health. https://www.healthywa.wa.gov.au/Articles/N_R/Progressive-muscle-relaxation</a:t>
            </a:r>
          </a:p>
          <a:p>
            <a:pPr algn="l" marL="474981" indent="-237491" lvl="1">
              <a:lnSpc>
                <a:spcPts val="3300"/>
              </a:lnSpc>
              <a:buFont typeface="Arial"/>
              <a:buChar char="•"/>
            </a:pPr>
            <a:r>
              <a:rPr lang="en-US" sz="2200">
                <a:solidFill>
                  <a:srgbClr val="000000"/>
                </a:solidFill>
                <a:latin typeface="Arvo"/>
              </a:rPr>
              <a:t>Linehan, M. (2015). DBT skills training handouts and worksheets (2nd ed.). The Guilford Press.</a:t>
            </a:r>
          </a:p>
          <a:p>
            <a:pPr algn="l" marL="474981" indent="-237491" lvl="1">
              <a:lnSpc>
                <a:spcPts val="3300"/>
              </a:lnSpc>
              <a:buFont typeface="Arial"/>
              <a:buChar char="•"/>
            </a:pPr>
            <a:r>
              <a:rPr lang="en-US" sz="2200">
                <a:solidFill>
                  <a:srgbClr val="000000"/>
                </a:solidFill>
                <a:latin typeface="Arvo"/>
              </a:rPr>
              <a:t>Kendall-Tackett, K. A. (2010). Chapter 1. In The psychoneuroimmunology of chronic disease: Exploring the links between inflammation, stress, and illness (pp. 9–10). essay, American Psychological Association.</a:t>
            </a:r>
          </a:p>
          <a:p>
            <a:pPr algn="l" marL="474981" indent="-237491" lvl="1">
              <a:lnSpc>
                <a:spcPts val="3300"/>
              </a:lnSpc>
              <a:buFont typeface="Arial"/>
              <a:buChar char="•"/>
            </a:pPr>
            <a:r>
              <a:rPr lang="en-US" sz="2200">
                <a:solidFill>
                  <a:srgbClr val="000000"/>
                </a:solidFill>
                <a:latin typeface="Arvo"/>
              </a:rPr>
              <a:t>Marshall, A. C., Cooper, N. R., Segrave, R., &amp; Geeraert, N. (2015). The effects of long-term stress exposure on aging cognition: A behavioral and EEG investigation. Neurobiology of Aging, 36(6), 2136–2144. https://doi.org/10.1016/j.neurobiolaging.2015.02.026</a:t>
            </a:r>
          </a:p>
          <a:p>
            <a:pPr algn="l" marL="474981" indent="-237491" lvl="1">
              <a:lnSpc>
                <a:spcPts val="3300"/>
              </a:lnSpc>
              <a:buFont typeface="Arial"/>
              <a:buChar char="•"/>
            </a:pPr>
            <a:r>
              <a:rPr lang="en-US" sz="2200">
                <a:solidFill>
                  <a:srgbClr val="000000"/>
                </a:solidFill>
                <a:latin typeface="Arvo"/>
              </a:rPr>
              <a:t>Swales, M. A. (2009). Dialectical behaviour therapy: Description, research and future directions. International Journal of Behavioral Consultation and Therapy, 5(2), 164–177. https://doi.org/10.1037/h0100878</a:t>
            </a:r>
          </a:p>
          <a:p>
            <a:pPr algn="l" marL="474981" indent="-237491" lvl="1">
              <a:lnSpc>
                <a:spcPts val="3300"/>
              </a:lnSpc>
              <a:buFont typeface="Arial"/>
              <a:buChar char="•"/>
            </a:pPr>
            <a:r>
              <a:rPr lang="en-US" sz="2200">
                <a:solidFill>
                  <a:srgbClr val="000000"/>
                </a:solidFill>
                <a:latin typeface="Arvo"/>
              </a:rPr>
              <a:t>Wilson, R. S., Evans, D. A., Bienias, J. L., Mendes de Leon, C. F., Schneider, J. A. &amp; Bennett, D. A. (2003). Proneness to psychological distress is associated with risk of Alzheimer's disease. Neurology 61, 1479–1485.</a:t>
            </a:r>
          </a:p>
          <a:p>
            <a:pPr algn="l" marL="474981" indent="-237491" lvl="1">
              <a:lnSpc>
                <a:spcPts val="3300"/>
              </a:lnSpc>
              <a:buFont typeface="Arial"/>
              <a:buChar char="•"/>
            </a:pPr>
            <a:r>
              <a:rPr lang="en-US" sz="2200">
                <a:solidFill>
                  <a:srgbClr val="000000"/>
                </a:solidFill>
                <a:latin typeface="Arvo"/>
              </a:rPr>
              <a:t>World Health Organization. (n.d.). Stress. World Health Organization. https://www.who.int/news-room/questions-and-answers/item/stress</a:t>
            </a:r>
          </a:p>
          <a:p>
            <a:pPr algn="l">
              <a:lnSpc>
                <a:spcPts val="3300"/>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87562"/>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421130" y="2644788"/>
            <a:ext cx="3822623" cy="5266249"/>
            <a:chOff x="0" y="0"/>
            <a:chExt cx="6342380" cy="8737600"/>
          </a:xfrm>
        </p:grpSpPr>
        <p:sp>
          <p:nvSpPr>
            <p:cNvPr name="Freeform 3" id="3"/>
            <p:cNvSpPr/>
            <p:nvPr/>
          </p:nvSpPr>
          <p:spPr>
            <a:xfrm flipH="false" flipV="false" rot="0">
              <a:off x="628650" y="391160"/>
              <a:ext cx="5085080" cy="7955280"/>
            </a:xfrm>
            <a:custGeom>
              <a:avLst/>
              <a:gdLst/>
              <a:ahLst/>
              <a:cxnLst/>
              <a:rect r="r" b="b" t="t" l="l"/>
              <a:pathLst>
                <a:path h="7955280" w="5085080">
                  <a:moveTo>
                    <a:pt x="2542540" y="7955280"/>
                  </a:moveTo>
                  <a:cubicBezTo>
                    <a:pt x="1140460" y="7955280"/>
                    <a:pt x="0" y="6814820"/>
                    <a:pt x="0" y="5412740"/>
                  </a:cubicBezTo>
                  <a:lnTo>
                    <a:pt x="0" y="2542540"/>
                  </a:lnTo>
                  <a:cubicBezTo>
                    <a:pt x="0" y="1140460"/>
                    <a:pt x="1140460" y="0"/>
                    <a:pt x="2542540" y="0"/>
                  </a:cubicBezTo>
                  <a:cubicBezTo>
                    <a:pt x="3944620" y="0"/>
                    <a:pt x="5085080" y="1140460"/>
                    <a:pt x="5085080" y="2542540"/>
                  </a:cubicBezTo>
                  <a:lnTo>
                    <a:pt x="5085080" y="5412740"/>
                  </a:lnTo>
                  <a:cubicBezTo>
                    <a:pt x="5085080" y="6814820"/>
                    <a:pt x="3944620" y="7955280"/>
                    <a:pt x="2542540" y="7955280"/>
                  </a:cubicBezTo>
                  <a:close/>
                </a:path>
              </a:pathLst>
            </a:custGeom>
            <a:blipFill>
              <a:blip r:embed="rId3"/>
              <a:stretch>
                <a:fillRect l="-54295" t="0" r="-54295" b="0"/>
              </a:stretch>
            </a:blipFill>
          </p:spPr>
        </p:sp>
        <p:sp>
          <p:nvSpPr>
            <p:cNvPr name="Freeform 4" id="4"/>
            <p:cNvSpPr/>
            <p:nvPr/>
          </p:nvSpPr>
          <p:spPr>
            <a:xfrm flipH="false" flipV="false" rot="0">
              <a:off x="0" y="0"/>
              <a:ext cx="6342380" cy="8737600"/>
            </a:xfrm>
            <a:custGeom>
              <a:avLst/>
              <a:gdLst/>
              <a:ahLst/>
              <a:cxnLst/>
              <a:rect r="r" b="b" t="t" l="l"/>
              <a:pathLst>
                <a:path h="8737600" w="6342380">
                  <a:moveTo>
                    <a:pt x="3171190" y="381000"/>
                  </a:moveTo>
                  <a:cubicBezTo>
                    <a:pt x="1764030" y="381000"/>
                    <a:pt x="618490" y="1526540"/>
                    <a:pt x="618490" y="2933700"/>
                  </a:cubicBezTo>
                  <a:lnTo>
                    <a:pt x="618490" y="5803900"/>
                  </a:lnTo>
                  <a:cubicBezTo>
                    <a:pt x="618490" y="7211060"/>
                    <a:pt x="1764030" y="8356600"/>
                    <a:pt x="3171190" y="8356600"/>
                  </a:cubicBezTo>
                  <a:cubicBezTo>
                    <a:pt x="4578350" y="8356600"/>
                    <a:pt x="5723890" y="7211060"/>
                    <a:pt x="5723890" y="5803900"/>
                  </a:cubicBezTo>
                  <a:lnTo>
                    <a:pt x="5723890" y="2933700"/>
                  </a:lnTo>
                  <a:cubicBezTo>
                    <a:pt x="5723890" y="1526540"/>
                    <a:pt x="4578350" y="381000"/>
                    <a:pt x="3171190" y="381000"/>
                  </a:cubicBezTo>
                  <a:close/>
                  <a:moveTo>
                    <a:pt x="5704840" y="5803900"/>
                  </a:moveTo>
                  <a:cubicBezTo>
                    <a:pt x="5704840" y="7200900"/>
                    <a:pt x="4568190" y="8337550"/>
                    <a:pt x="3171190" y="8337550"/>
                  </a:cubicBezTo>
                  <a:cubicBezTo>
                    <a:pt x="1774190" y="8337550"/>
                    <a:pt x="637540" y="7200900"/>
                    <a:pt x="637540" y="5803900"/>
                  </a:cubicBezTo>
                  <a:lnTo>
                    <a:pt x="637540" y="2933700"/>
                  </a:lnTo>
                  <a:cubicBezTo>
                    <a:pt x="637540" y="1536700"/>
                    <a:pt x="1774190" y="400050"/>
                    <a:pt x="3171190" y="400050"/>
                  </a:cubicBezTo>
                  <a:cubicBezTo>
                    <a:pt x="4568190" y="400050"/>
                    <a:pt x="5704840" y="1536700"/>
                    <a:pt x="5704840" y="2933700"/>
                  </a:cubicBezTo>
                  <a:lnTo>
                    <a:pt x="5704840" y="5803900"/>
                  </a:lnTo>
                  <a:close/>
                  <a:moveTo>
                    <a:pt x="6277610" y="3246120"/>
                  </a:moveTo>
                  <a:cubicBezTo>
                    <a:pt x="6240780" y="3230880"/>
                    <a:pt x="6207760" y="3208020"/>
                    <a:pt x="6179820" y="3180080"/>
                  </a:cubicBezTo>
                  <a:cubicBezTo>
                    <a:pt x="6151880" y="3152140"/>
                    <a:pt x="6129020" y="3119120"/>
                    <a:pt x="6113780" y="3082290"/>
                  </a:cubicBezTo>
                  <a:cubicBezTo>
                    <a:pt x="6109970" y="3073400"/>
                    <a:pt x="6107430" y="3064510"/>
                    <a:pt x="6103620" y="3055620"/>
                  </a:cubicBezTo>
                  <a:lnTo>
                    <a:pt x="6103620" y="2933700"/>
                  </a:lnTo>
                  <a:cubicBezTo>
                    <a:pt x="6103620" y="2150110"/>
                    <a:pt x="5798820" y="1413510"/>
                    <a:pt x="5245100" y="859790"/>
                  </a:cubicBezTo>
                  <a:cubicBezTo>
                    <a:pt x="4691380" y="304800"/>
                    <a:pt x="3954780" y="0"/>
                    <a:pt x="3171190" y="0"/>
                  </a:cubicBezTo>
                  <a:cubicBezTo>
                    <a:pt x="2387600" y="0"/>
                    <a:pt x="1651000" y="304800"/>
                    <a:pt x="1097280" y="858520"/>
                  </a:cubicBezTo>
                  <a:cubicBezTo>
                    <a:pt x="543560" y="1413510"/>
                    <a:pt x="238760" y="2150110"/>
                    <a:pt x="238760" y="2933700"/>
                  </a:cubicBezTo>
                  <a:lnTo>
                    <a:pt x="238760" y="5267960"/>
                  </a:lnTo>
                  <a:cubicBezTo>
                    <a:pt x="236220" y="5276850"/>
                    <a:pt x="232410" y="5285740"/>
                    <a:pt x="228600" y="5294630"/>
                  </a:cubicBezTo>
                  <a:cubicBezTo>
                    <a:pt x="213360" y="5331460"/>
                    <a:pt x="190500" y="5364480"/>
                    <a:pt x="162560" y="5392420"/>
                  </a:cubicBezTo>
                  <a:cubicBezTo>
                    <a:pt x="134620" y="5420360"/>
                    <a:pt x="101600" y="5443220"/>
                    <a:pt x="64770" y="5458460"/>
                  </a:cubicBezTo>
                  <a:cubicBezTo>
                    <a:pt x="43180" y="5467350"/>
                    <a:pt x="21590" y="5473700"/>
                    <a:pt x="0" y="5477510"/>
                  </a:cubicBezTo>
                  <a:cubicBezTo>
                    <a:pt x="22860" y="5481320"/>
                    <a:pt x="44450" y="5487670"/>
                    <a:pt x="64770" y="5496560"/>
                  </a:cubicBezTo>
                  <a:cubicBezTo>
                    <a:pt x="101600" y="5511800"/>
                    <a:pt x="134620" y="5534660"/>
                    <a:pt x="162560" y="5562600"/>
                  </a:cubicBezTo>
                  <a:cubicBezTo>
                    <a:pt x="190500" y="5590541"/>
                    <a:pt x="213360" y="5623560"/>
                    <a:pt x="228600" y="5660391"/>
                  </a:cubicBezTo>
                  <a:cubicBezTo>
                    <a:pt x="232410" y="5669281"/>
                    <a:pt x="234950" y="5678170"/>
                    <a:pt x="238760" y="5687061"/>
                  </a:cubicBezTo>
                  <a:lnTo>
                    <a:pt x="238760" y="5805170"/>
                  </a:lnTo>
                  <a:cubicBezTo>
                    <a:pt x="238760" y="6588761"/>
                    <a:pt x="543560" y="7325361"/>
                    <a:pt x="1097280" y="7879080"/>
                  </a:cubicBezTo>
                  <a:cubicBezTo>
                    <a:pt x="1651000" y="8432800"/>
                    <a:pt x="2387600" y="8737600"/>
                    <a:pt x="3171190" y="8737600"/>
                  </a:cubicBezTo>
                  <a:cubicBezTo>
                    <a:pt x="3954780" y="8737600"/>
                    <a:pt x="4691380" y="8432800"/>
                    <a:pt x="5245100" y="7879080"/>
                  </a:cubicBezTo>
                  <a:cubicBezTo>
                    <a:pt x="5798820" y="7325361"/>
                    <a:pt x="6103620" y="6588761"/>
                    <a:pt x="6103620" y="5805170"/>
                  </a:cubicBezTo>
                  <a:lnTo>
                    <a:pt x="6103620" y="3474720"/>
                  </a:lnTo>
                  <a:cubicBezTo>
                    <a:pt x="6106160" y="3465830"/>
                    <a:pt x="6109970" y="3456940"/>
                    <a:pt x="6113780" y="3448050"/>
                  </a:cubicBezTo>
                  <a:cubicBezTo>
                    <a:pt x="6129020" y="3411220"/>
                    <a:pt x="6151880" y="3378200"/>
                    <a:pt x="6179820" y="3350260"/>
                  </a:cubicBezTo>
                  <a:cubicBezTo>
                    <a:pt x="6207760" y="3322320"/>
                    <a:pt x="6240780" y="3299460"/>
                    <a:pt x="6277610" y="3284220"/>
                  </a:cubicBezTo>
                  <a:cubicBezTo>
                    <a:pt x="6299200" y="3275330"/>
                    <a:pt x="6320790" y="3268980"/>
                    <a:pt x="6342380" y="3265170"/>
                  </a:cubicBezTo>
                  <a:cubicBezTo>
                    <a:pt x="6320790" y="3261360"/>
                    <a:pt x="6299200" y="3255010"/>
                    <a:pt x="6277610" y="3246120"/>
                  </a:cubicBezTo>
                  <a:close/>
                  <a:moveTo>
                    <a:pt x="5232400" y="7865110"/>
                  </a:moveTo>
                  <a:cubicBezTo>
                    <a:pt x="4682490" y="8415020"/>
                    <a:pt x="3949700" y="8718550"/>
                    <a:pt x="3171190" y="8718550"/>
                  </a:cubicBezTo>
                  <a:cubicBezTo>
                    <a:pt x="2392680" y="8718550"/>
                    <a:pt x="1661160" y="8415020"/>
                    <a:pt x="1109980" y="7865110"/>
                  </a:cubicBezTo>
                  <a:cubicBezTo>
                    <a:pt x="560070" y="7315200"/>
                    <a:pt x="256540" y="6582410"/>
                    <a:pt x="256540" y="5803900"/>
                  </a:cubicBezTo>
                  <a:lnTo>
                    <a:pt x="256540" y="5685790"/>
                  </a:lnTo>
                  <a:cubicBezTo>
                    <a:pt x="259080" y="5676900"/>
                    <a:pt x="262890" y="5668010"/>
                    <a:pt x="266700" y="5659120"/>
                  </a:cubicBezTo>
                  <a:cubicBezTo>
                    <a:pt x="281940" y="5622290"/>
                    <a:pt x="304800" y="5589270"/>
                    <a:pt x="332740" y="5561330"/>
                  </a:cubicBezTo>
                  <a:cubicBezTo>
                    <a:pt x="360680" y="5533390"/>
                    <a:pt x="393700" y="5510530"/>
                    <a:pt x="430530" y="5495290"/>
                  </a:cubicBezTo>
                  <a:cubicBezTo>
                    <a:pt x="452120" y="5486400"/>
                    <a:pt x="473710" y="5480050"/>
                    <a:pt x="495300" y="5476240"/>
                  </a:cubicBezTo>
                  <a:cubicBezTo>
                    <a:pt x="472440" y="5472430"/>
                    <a:pt x="450850" y="5466080"/>
                    <a:pt x="430530" y="5457190"/>
                  </a:cubicBezTo>
                  <a:cubicBezTo>
                    <a:pt x="393700" y="5441950"/>
                    <a:pt x="360680" y="5419090"/>
                    <a:pt x="332740" y="5391150"/>
                  </a:cubicBezTo>
                  <a:cubicBezTo>
                    <a:pt x="304800" y="5363209"/>
                    <a:pt x="281940" y="5330190"/>
                    <a:pt x="266700" y="5293359"/>
                  </a:cubicBezTo>
                  <a:cubicBezTo>
                    <a:pt x="262890" y="5284469"/>
                    <a:pt x="260350" y="5275580"/>
                    <a:pt x="256540" y="5266689"/>
                  </a:cubicBezTo>
                  <a:lnTo>
                    <a:pt x="256540" y="2933700"/>
                  </a:lnTo>
                  <a:cubicBezTo>
                    <a:pt x="256540" y="2155190"/>
                    <a:pt x="560070" y="1423670"/>
                    <a:pt x="1109980" y="872490"/>
                  </a:cubicBezTo>
                  <a:cubicBezTo>
                    <a:pt x="1659890" y="322580"/>
                    <a:pt x="2392680" y="19050"/>
                    <a:pt x="3171190" y="19050"/>
                  </a:cubicBezTo>
                  <a:cubicBezTo>
                    <a:pt x="3949700" y="19050"/>
                    <a:pt x="4681220" y="322580"/>
                    <a:pt x="5232400" y="872490"/>
                  </a:cubicBezTo>
                  <a:cubicBezTo>
                    <a:pt x="5782310" y="1422400"/>
                    <a:pt x="6085840" y="2155190"/>
                    <a:pt x="6085840" y="2933700"/>
                  </a:cubicBezTo>
                  <a:lnTo>
                    <a:pt x="6085840" y="3056890"/>
                  </a:lnTo>
                  <a:cubicBezTo>
                    <a:pt x="6083300" y="3065780"/>
                    <a:pt x="6079490" y="3074670"/>
                    <a:pt x="6075680" y="3083560"/>
                  </a:cubicBezTo>
                  <a:cubicBezTo>
                    <a:pt x="6060440" y="3120390"/>
                    <a:pt x="6037580" y="3153410"/>
                    <a:pt x="6009640" y="3181350"/>
                  </a:cubicBezTo>
                  <a:cubicBezTo>
                    <a:pt x="5981700" y="3209290"/>
                    <a:pt x="5948680" y="3232150"/>
                    <a:pt x="5911850" y="3247390"/>
                  </a:cubicBezTo>
                  <a:cubicBezTo>
                    <a:pt x="5890260" y="3256280"/>
                    <a:pt x="5868670" y="3262630"/>
                    <a:pt x="5847080" y="3266440"/>
                  </a:cubicBezTo>
                  <a:cubicBezTo>
                    <a:pt x="5869940" y="3270250"/>
                    <a:pt x="5891530" y="3276600"/>
                    <a:pt x="5911850" y="3285490"/>
                  </a:cubicBezTo>
                  <a:cubicBezTo>
                    <a:pt x="5948680" y="3300730"/>
                    <a:pt x="5981700" y="3323590"/>
                    <a:pt x="6009640" y="3351530"/>
                  </a:cubicBezTo>
                  <a:cubicBezTo>
                    <a:pt x="6037580" y="3379470"/>
                    <a:pt x="6060440" y="3412490"/>
                    <a:pt x="6075680" y="3449320"/>
                  </a:cubicBezTo>
                  <a:cubicBezTo>
                    <a:pt x="6079490" y="3458211"/>
                    <a:pt x="6082030" y="3467100"/>
                    <a:pt x="6085840" y="3475991"/>
                  </a:cubicBezTo>
                  <a:lnTo>
                    <a:pt x="6085840" y="5803900"/>
                  </a:lnTo>
                  <a:cubicBezTo>
                    <a:pt x="6085840" y="6582410"/>
                    <a:pt x="5782310" y="7313930"/>
                    <a:pt x="5232400" y="7865110"/>
                  </a:cubicBezTo>
                  <a:close/>
                </a:path>
              </a:pathLst>
            </a:custGeom>
            <a:solidFill>
              <a:srgbClr val="F4EEDD"/>
            </a:solidFill>
          </p:spPr>
        </p:sp>
      </p:grpSp>
      <p:sp>
        <p:nvSpPr>
          <p:cNvPr name="TextBox 5" id="5"/>
          <p:cNvSpPr txBox="true"/>
          <p:nvPr/>
        </p:nvSpPr>
        <p:spPr>
          <a:xfrm rot="0">
            <a:off x="4542181" y="1257921"/>
            <a:ext cx="9203637" cy="1041400"/>
          </a:xfrm>
          <a:prstGeom prst="rect">
            <a:avLst/>
          </a:prstGeom>
        </p:spPr>
        <p:txBody>
          <a:bodyPr anchor="t" rtlCol="false" tIns="0" lIns="0" bIns="0" rIns="0">
            <a:spAutoFit/>
          </a:bodyPr>
          <a:lstStyle/>
          <a:p>
            <a:pPr algn="ctr">
              <a:lnSpc>
                <a:spcPts val="8449"/>
              </a:lnSpc>
            </a:pPr>
            <a:r>
              <a:rPr lang="en-US" sz="6499">
                <a:solidFill>
                  <a:srgbClr val="FFFFFF"/>
                </a:solidFill>
                <a:latin typeface="Berkshire Swash Bold"/>
              </a:rPr>
              <a:t>About Me</a:t>
            </a:r>
          </a:p>
        </p:txBody>
      </p:sp>
      <p:sp>
        <p:nvSpPr>
          <p:cNvPr name="Freeform 6" id="6"/>
          <p:cNvSpPr/>
          <p:nvPr/>
        </p:nvSpPr>
        <p:spPr>
          <a:xfrm flipH="false" flipV="false" rot="0">
            <a:off x="12215847" y="857252"/>
            <a:ext cx="744231" cy="744231"/>
          </a:xfrm>
          <a:custGeom>
            <a:avLst/>
            <a:gdLst/>
            <a:ahLst/>
            <a:cxnLst/>
            <a:rect r="r" b="b" t="t" l="l"/>
            <a:pathLst>
              <a:path h="744231" w="744231">
                <a:moveTo>
                  <a:pt x="0" y="0"/>
                </a:moveTo>
                <a:lnTo>
                  <a:pt x="744231" y="0"/>
                </a:lnTo>
                <a:lnTo>
                  <a:pt x="744231" y="744231"/>
                </a:lnTo>
                <a:lnTo>
                  <a:pt x="0" y="74423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6552754" y="7911037"/>
            <a:ext cx="853321" cy="853321"/>
          </a:xfrm>
          <a:custGeom>
            <a:avLst/>
            <a:gdLst/>
            <a:ahLst/>
            <a:cxnLst/>
            <a:rect r="r" b="b" t="t" l="l"/>
            <a:pathLst>
              <a:path h="853321" w="853321">
                <a:moveTo>
                  <a:pt x="0" y="0"/>
                </a:moveTo>
                <a:lnTo>
                  <a:pt x="853321" y="0"/>
                </a:lnTo>
                <a:lnTo>
                  <a:pt x="853321" y="853320"/>
                </a:lnTo>
                <a:lnTo>
                  <a:pt x="0" y="85332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1101692" y="7911037"/>
            <a:ext cx="853321" cy="853321"/>
          </a:xfrm>
          <a:custGeom>
            <a:avLst/>
            <a:gdLst/>
            <a:ahLst/>
            <a:cxnLst/>
            <a:rect r="r" b="b" t="t" l="l"/>
            <a:pathLst>
              <a:path h="853321" w="853321">
                <a:moveTo>
                  <a:pt x="0" y="0"/>
                </a:moveTo>
                <a:lnTo>
                  <a:pt x="853321" y="0"/>
                </a:lnTo>
                <a:lnTo>
                  <a:pt x="853321" y="853320"/>
                </a:lnTo>
                <a:lnTo>
                  <a:pt x="0" y="85332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249952" y="-2389626"/>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4420581" y="-2265936"/>
            <a:ext cx="3867419" cy="3867419"/>
          </a:xfrm>
          <a:custGeom>
            <a:avLst/>
            <a:gdLst/>
            <a:ahLst/>
            <a:cxnLst/>
            <a:rect r="r" b="b" t="t" l="l"/>
            <a:pathLst>
              <a:path h="3867419" w="3867419">
                <a:moveTo>
                  <a:pt x="0" y="0"/>
                </a:moveTo>
                <a:lnTo>
                  <a:pt x="3867419" y="0"/>
                </a:lnTo>
                <a:lnTo>
                  <a:pt x="3867419" y="3867419"/>
                </a:lnTo>
                <a:lnTo>
                  <a:pt x="0" y="386741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true" flipV="false" rot="0">
            <a:off x="-1440180" y="6706957"/>
            <a:ext cx="2880360" cy="4114800"/>
          </a:xfrm>
          <a:custGeom>
            <a:avLst/>
            <a:gdLst/>
            <a:ahLst/>
            <a:cxnLst/>
            <a:rect r="r" b="b" t="t" l="l"/>
            <a:pathLst>
              <a:path h="4114800" w="2880360">
                <a:moveTo>
                  <a:pt x="2880360" y="0"/>
                </a:moveTo>
                <a:lnTo>
                  <a:pt x="0" y="0"/>
                </a:lnTo>
                <a:lnTo>
                  <a:pt x="0" y="4114800"/>
                </a:lnTo>
                <a:lnTo>
                  <a:pt x="2880360" y="4114800"/>
                </a:lnTo>
                <a:lnTo>
                  <a:pt x="288036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16847820" y="6706957"/>
            <a:ext cx="2880360" cy="4114800"/>
          </a:xfrm>
          <a:custGeom>
            <a:avLst/>
            <a:gdLst/>
            <a:ahLst/>
            <a:cxnLst/>
            <a:rect r="r" b="b" t="t" l="l"/>
            <a:pathLst>
              <a:path h="4114800" w="2880360">
                <a:moveTo>
                  <a:pt x="0" y="0"/>
                </a:moveTo>
                <a:lnTo>
                  <a:pt x="2880360" y="0"/>
                </a:lnTo>
                <a:lnTo>
                  <a:pt x="288036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0">
            <a:off x="1160342" y="9472671"/>
            <a:ext cx="521575" cy="521575"/>
          </a:xfrm>
          <a:custGeom>
            <a:avLst/>
            <a:gdLst/>
            <a:ahLst/>
            <a:cxnLst/>
            <a:rect r="r" b="b" t="t" l="l"/>
            <a:pathLst>
              <a:path h="521575" w="521575">
                <a:moveTo>
                  <a:pt x="0" y="0"/>
                </a:moveTo>
                <a:lnTo>
                  <a:pt x="521576" y="0"/>
                </a:lnTo>
                <a:lnTo>
                  <a:pt x="521576" y="521575"/>
                </a:lnTo>
                <a:lnTo>
                  <a:pt x="0" y="52157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0">
            <a:off x="16587032" y="9258300"/>
            <a:ext cx="521575" cy="521575"/>
          </a:xfrm>
          <a:custGeom>
            <a:avLst/>
            <a:gdLst/>
            <a:ahLst/>
            <a:cxnLst/>
            <a:rect r="r" b="b" t="t" l="l"/>
            <a:pathLst>
              <a:path h="521575" w="521575">
                <a:moveTo>
                  <a:pt x="0" y="0"/>
                </a:moveTo>
                <a:lnTo>
                  <a:pt x="521576" y="0"/>
                </a:lnTo>
                <a:lnTo>
                  <a:pt x="521576" y="521575"/>
                </a:lnTo>
                <a:lnTo>
                  <a:pt x="0" y="52157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5" id="15"/>
          <p:cNvSpPr txBox="true"/>
          <p:nvPr/>
        </p:nvSpPr>
        <p:spPr>
          <a:xfrm rot="0">
            <a:off x="5197221" y="3444667"/>
            <a:ext cx="12662263" cy="4190365"/>
          </a:xfrm>
          <a:prstGeom prst="rect">
            <a:avLst/>
          </a:prstGeom>
        </p:spPr>
        <p:txBody>
          <a:bodyPr anchor="t" rtlCol="false" tIns="0" lIns="0" bIns="0" rIns="0">
            <a:spAutoFit/>
          </a:bodyPr>
          <a:lstStyle/>
          <a:p>
            <a:pPr algn="l" marL="734059" indent="-367030" lvl="1">
              <a:lnSpc>
                <a:spcPts val="4759"/>
              </a:lnSpc>
              <a:buFont typeface="Arial"/>
              <a:buChar char="•"/>
            </a:pPr>
            <a:r>
              <a:rPr lang="en-US" sz="3399">
                <a:solidFill>
                  <a:srgbClr val="FFFFFF"/>
                </a:solidFill>
                <a:latin typeface="Arvo"/>
              </a:rPr>
              <a:t>BA in Journalism - University of Arizona</a:t>
            </a:r>
          </a:p>
          <a:p>
            <a:pPr algn="l" marL="734059" indent="-367030" lvl="1">
              <a:lnSpc>
                <a:spcPts val="4759"/>
              </a:lnSpc>
              <a:buFont typeface="Arial"/>
              <a:buChar char="•"/>
            </a:pPr>
            <a:r>
              <a:rPr lang="en-US" sz="3399">
                <a:solidFill>
                  <a:srgbClr val="FFFFFF"/>
                </a:solidFill>
                <a:latin typeface="Arvo"/>
              </a:rPr>
              <a:t>(Almost) MA Clinical Mental Health Counseling -  University of Colorado, Colorado Springs</a:t>
            </a:r>
          </a:p>
          <a:p>
            <a:pPr algn="l" marL="734059" indent="-367030" lvl="1">
              <a:lnSpc>
                <a:spcPts val="4759"/>
              </a:lnSpc>
              <a:buFont typeface="Arial"/>
              <a:buChar char="•"/>
            </a:pPr>
            <a:r>
              <a:rPr lang="en-US" sz="3399">
                <a:solidFill>
                  <a:srgbClr val="FFFFFF"/>
                </a:solidFill>
                <a:latin typeface="Arvo"/>
              </a:rPr>
              <a:t>Career Coach for Accounting at Eller</a:t>
            </a:r>
          </a:p>
          <a:p>
            <a:pPr algn="l" marL="734059" indent="-367030" lvl="1">
              <a:lnSpc>
                <a:spcPts val="4759"/>
              </a:lnSpc>
              <a:buFont typeface="Arial"/>
              <a:buChar char="•"/>
            </a:pPr>
            <a:r>
              <a:rPr lang="en-US" sz="3399">
                <a:solidFill>
                  <a:srgbClr val="FFFFFF"/>
                </a:solidFill>
                <a:latin typeface="Arvo"/>
              </a:rPr>
              <a:t>2+ years, hundreds of hours providing direct client care</a:t>
            </a:r>
          </a:p>
          <a:p>
            <a:pPr algn="l" marL="734059" indent="-367030" lvl="1">
              <a:lnSpc>
                <a:spcPts val="4759"/>
              </a:lnSpc>
              <a:buFont typeface="Arial"/>
              <a:buChar char="•"/>
            </a:pPr>
            <a:r>
              <a:rPr lang="en-US" sz="3399">
                <a:solidFill>
                  <a:srgbClr val="FFFFFF"/>
                </a:solidFill>
                <a:latin typeface="Arvo"/>
              </a:rPr>
              <a:t>Experience in mental health, higher education, and healthcare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2C4A8"/>
        </a:solidFill>
      </p:bgPr>
    </p:bg>
    <p:spTree>
      <p:nvGrpSpPr>
        <p:cNvPr id="1" name=""/>
        <p:cNvGrpSpPr/>
        <p:nvPr/>
      </p:nvGrpSpPr>
      <p:grpSpPr>
        <a:xfrm>
          <a:off x="0" y="0"/>
          <a:ext cx="0" cy="0"/>
          <a:chOff x="0" y="0"/>
          <a:chExt cx="0" cy="0"/>
        </a:xfrm>
      </p:grpSpPr>
      <p:sp>
        <p:nvSpPr>
          <p:cNvPr name="AutoShape 2" id="2"/>
          <p:cNvSpPr/>
          <p:nvPr/>
        </p:nvSpPr>
        <p:spPr>
          <a:xfrm rot="5400000">
            <a:off x="947290" y="6860683"/>
            <a:ext cx="6843109" cy="0"/>
          </a:xfrm>
          <a:prstGeom prst="line">
            <a:avLst/>
          </a:prstGeom>
          <a:ln cap="rnd" w="9525">
            <a:solidFill>
              <a:srgbClr val="ABABAB"/>
            </a:solidFill>
            <a:prstDash val="solid"/>
            <a:headEnd type="none" len="sm" w="sm"/>
            <a:tailEnd type="none" len="sm" w="sm"/>
          </a:ln>
        </p:spPr>
      </p:sp>
      <p:sp>
        <p:nvSpPr>
          <p:cNvPr name="AutoShape 3" id="3"/>
          <p:cNvSpPr/>
          <p:nvPr/>
        </p:nvSpPr>
        <p:spPr>
          <a:xfrm rot="0">
            <a:off x="0" y="3443891"/>
            <a:ext cx="18246628" cy="0"/>
          </a:xfrm>
          <a:prstGeom prst="line">
            <a:avLst/>
          </a:prstGeom>
          <a:ln cap="rnd" w="9525">
            <a:solidFill>
              <a:srgbClr val="ABABAB"/>
            </a:solidFill>
            <a:prstDash val="solid"/>
            <a:headEnd type="none" len="sm" w="sm"/>
            <a:tailEnd type="none" len="sm" w="sm"/>
          </a:ln>
        </p:spPr>
      </p:sp>
      <p:sp>
        <p:nvSpPr>
          <p:cNvPr name="AutoShape 4" id="4"/>
          <p:cNvSpPr/>
          <p:nvPr/>
        </p:nvSpPr>
        <p:spPr>
          <a:xfrm rot="5400000">
            <a:off x="5243715" y="7053476"/>
            <a:ext cx="7228694" cy="0"/>
          </a:xfrm>
          <a:prstGeom prst="line">
            <a:avLst/>
          </a:prstGeom>
          <a:ln cap="rnd" w="9525">
            <a:solidFill>
              <a:srgbClr val="ABABAB"/>
            </a:solidFill>
            <a:prstDash val="solid"/>
            <a:headEnd type="none" len="sm" w="sm"/>
            <a:tailEnd type="none" len="sm" w="sm"/>
          </a:ln>
        </p:spPr>
      </p:sp>
      <p:sp>
        <p:nvSpPr>
          <p:cNvPr name="AutoShape 5" id="5"/>
          <p:cNvSpPr/>
          <p:nvPr/>
        </p:nvSpPr>
        <p:spPr>
          <a:xfrm rot="5400000">
            <a:off x="10172548" y="6860683"/>
            <a:ext cx="6843109" cy="0"/>
          </a:xfrm>
          <a:prstGeom prst="line">
            <a:avLst/>
          </a:prstGeom>
          <a:ln cap="rnd" w="9525">
            <a:solidFill>
              <a:srgbClr val="ABABAB"/>
            </a:solidFill>
            <a:prstDash val="solid"/>
            <a:headEnd type="none" len="sm" w="sm"/>
            <a:tailEnd type="none" len="sm" w="sm"/>
          </a:ln>
        </p:spPr>
      </p:sp>
      <p:sp>
        <p:nvSpPr>
          <p:cNvPr name="TextBox 6" id="6"/>
          <p:cNvSpPr txBox="true"/>
          <p:nvPr/>
        </p:nvSpPr>
        <p:spPr>
          <a:xfrm rot="0">
            <a:off x="1028700" y="1028700"/>
            <a:ext cx="16230600" cy="1371600"/>
          </a:xfrm>
          <a:prstGeom prst="rect">
            <a:avLst/>
          </a:prstGeom>
        </p:spPr>
        <p:txBody>
          <a:bodyPr anchor="t" rtlCol="false" tIns="0" lIns="0" bIns="0" rIns="0">
            <a:spAutoFit/>
          </a:bodyPr>
          <a:lstStyle/>
          <a:p>
            <a:pPr algn="ctr" marL="0" indent="0" lvl="0">
              <a:lnSpc>
                <a:spcPts val="10800"/>
              </a:lnSpc>
            </a:pPr>
            <a:r>
              <a:rPr lang="en-US" sz="9000">
                <a:solidFill>
                  <a:srgbClr val="000000"/>
                </a:solidFill>
                <a:latin typeface="Berkshire Swash"/>
              </a:rPr>
              <a:t>Mental Health Resources</a:t>
            </a:r>
          </a:p>
        </p:txBody>
      </p:sp>
      <p:grpSp>
        <p:nvGrpSpPr>
          <p:cNvPr name="Group 7" id="7"/>
          <p:cNvGrpSpPr/>
          <p:nvPr/>
        </p:nvGrpSpPr>
        <p:grpSpPr>
          <a:xfrm rot="0">
            <a:off x="526516" y="4809269"/>
            <a:ext cx="3373149" cy="4372818"/>
            <a:chOff x="0" y="0"/>
            <a:chExt cx="4497532" cy="5830424"/>
          </a:xfrm>
        </p:grpSpPr>
        <p:sp>
          <p:nvSpPr>
            <p:cNvPr name="Freeform 8" id="8"/>
            <p:cNvSpPr/>
            <p:nvPr/>
          </p:nvSpPr>
          <p:spPr>
            <a:xfrm flipH="false" flipV="false" rot="0">
              <a:off x="1626777" y="0"/>
              <a:ext cx="1243978" cy="1810021"/>
            </a:xfrm>
            <a:custGeom>
              <a:avLst/>
              <a:gdLst/>
              <a:ahLst/>
              <a:cxnLst/>
              <a:rect r="r" b="b" t="t" l="l"/>
              <a:pathLst>
                <a:path h="1810021" w="1243978">
                  <a:moveTo>
                    <a:pt x="0" y="0"/>
                  </a:moveTo>
                  <a:lnTo>
                    <a:pt x="1243978" y="0"/>
                  </a:lnTo>
                  <a:lnTo>
                    <a:pt x="1243978" y="1810021"/>
                  </a:lnTo>
                  <a:lnTo>
                    <a:pt x="0" y="181002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0" y="2794066"/>
              <a:ext cx="4497532" cy="3036358"/>
            </a:xfrm>
            <a:prstGeom prst="rect">
              <a:avLst/>
            </a:prstGeom>
          </p:spPr>
          <p:txBody>
            <a:bodyPr anchor="t" rtlCol="false" tIns="0" lIns="0" bIns="0" rIns="0">
              <a:spAutoFit/>
            </a:bodyPr>
            <a:lstStyle/>
            <a:p>
              <a:pPr algn="ctr" marL="0" indent="0" lvl="0">
                <a:lnSpc>
                  <a:spcPts val="4550"/>
                </a:lnSpc>
              </a:pPr>
              <a:r>
                <a:rPr lang="en-US" sz="3500">
                  <a:solidFill>
                    <a:srgbClr val="000000"/>
                  </a:solidFill>
                  <a:latin typeface="Arvo"/>
                </a:rPr>
                <a:t>Employee Assistance Counseling (EAC)</a:t>
              </a:r>
            </a:p>
          </p:txBody>
        </p:sp>
      </p:grpSp>
      <p:grpSp>
        <p:nvGrpSpPr>
          <p:cNvPr name="Group 10" id="10"/>
          <p:cNvGrpSpPr/>
          <p:nvPr/>
        </p:nvGrpSpPr>
        <p:grpSpPr>
          <a:xfrm rot="0">
            <a:off x="4926879" y="4714461"/>
            <a:ext cx="3373149" cy="3896126"/>
            <a:chOff x="0" y="0"/>
            <a:chExt cx="4497532" cy="5194835"/>
          </a:xfrm>
        </p:grpSpPr>
        <p:sp>
          <p:nvSpPr>
            <p:cNvPr name="Freeform 11" id="11"/>
            <p:cNvSpPr/>
            <p:nvPr/>
          </p:nvSpPr>
          <p:spPr>
            <a:xfrm flipH="false" flipV="false" rot="0">
              <a:off x="1508303" y="0"/>
              <a:ext cx="1480926" cy="1810021"/>
            </a:xfrm>
            <a:custGeom>
              <a:avLst/>
              <a:gdLst/>
              <a:ahLst/>
              <a:cxnLst/>
              <a:rect r="r" b="b" t="t" l="l"/>
              <a:pathLst>
                <a:path h="1810021" w="1480926">
                  <a:moveTo>
                    <a:pt x="0" y="0"/>
                  </a:moveTo>
                  <a:lnTo>
                    <a:pt x="1480926" y="0"/>
                  </a:lnTo>
                  <a:lnTo>
                    <a:pt x="1480926" y="1810021"/>
                  </a:lnTo>
                  <a:lnTo>
                    <a:pt x="0" y="181002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0" y="2920477"/>
              <a:ext cx="4497532" cy="2274358"/>
            </a:xfrm>
            <a:prstGeom prst="rect">
              <a:avLst/>
            </a:prstGeom>
          </p:spPr>
          <p:txBody>
            <a:bodyPr anchor="t" rtlCol="false" tIns="0" lIns="0" bIns="0" rIns="0">
              <a:spAutoFit/>
            </a:bodyPr>
            <a:lstStyle/>
            <a:p>
              <a:pPr algn="ctr">
                <a:lnSpc>
                  <a:spcPts val="4550"/>
                </a:lnSpc>
              </a:pPr>
            </a:p>
            <a:p>
              <a:pPr algn="ctr" marL="0" indent="0" lvl="0">
                <a:lnSpc>
                  <a:spcPts val="4550"/>
                </a:lnSpc>
              </a:pPr>
              <a:r>
                <a:rPr lang="en-US" sz="3500">
                  <a:solidFill>
                    <a:srgbClr val="000000"/>
                  </a:solidFill>
                  <a:latin typeface="Arvo"/>
                </a:rPr>
                <a:t>Life &amp; Work Connections</a:t>
              </a:r>
            </a:p>
          </p:txBody>
        </p:sp>
      </p:grpSp>
      <p:grpSp>
        <p:nvGrpSpPr>
          <p:cNvPr name="Group 13" id="13"/>
          <p:cNvGrpSpPr/>
          <p:nvPr/>
        </p:nvGrpSpPr>
        <p:grpSpPr>
          <a:xfrm rot="0">
            <a:off x="9539508" y="4714461"/>
            <a:ext cx="3373149" cy="3896126"/>
            <a:chOff x="0" y="0"/>
            <a:chExt cx="4497532" cy="5194835"/>
          </a:xfrm>
        </p:grpSpPr>
        <p:sp>
          <p:nvSpPr>
            <p:cNvPr name="Freeform 14" id="14"/>
            <p:cNvSpPr/>
            <p:nvPr/>
          </p:nvSpPr>
          <p:spPr>
            <a:xfrm flipH="false" flipV="false" rot="0">
              <a:off x="1343756" y="0"/>
              <a:ext cx="1810021" cy="1717874"/>
            </a:xfrm>
            <a:custGeom>
              <a:avLst/>
              <a:gdLst/>
              <a:ahLst/>
              <a:cxnLst/>
              <a:rect r="r" b="b" t="t" l="l"/>
              <a:pathLst>
                <a:path h="1717874" w="1810021">
                  <a:moveTo>
                    <a:pt x="0" y="0"/>
                  </a:moveTo>
                  <a:lnTo>
                    <a:pt x="1810020" y="0"/>
                  </a:lnTo>
                  <a:lnTo>
                    <a:pt x="1810020" y="1717874"/>
                  </a:lnTo>
                  <a:lnTo>
                    <a:pt x="0" y="171787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5" id="15"/>
            <p:cNvSpPr txBox="true"/>
            <p:nvPr/>
          </p:nvSpPr>
          <p:spPr>
            <a:xfrm rot="0">
              <a:off x="0" y="2920477"/>
              <a:ext cx="4497532" cy="2274358"/>
            </a:xfrm>
            <a:prstGeom prst="rect">
              <a:avLst/>
            </a:prstGeom>
          </p:spPr>
          <p:txBody>
            <a:bodyPr anchor="t" rtlCol="false" tIns="0" lIns="0" bIns="0" rIns="0">
              <a:spAutoFit/>
            </a:bodyPr>
            <a:lstStyle/>
            <a:p>
              <a:pPr algn="ctr">
                <a:lnSpc>
                  <a:spcPts val="4550"/>
                </a:lnSpc>
              </a:pPr>
            </a:p>
            <a:p>
              <a:pPr algn="ctr" marL="0" indent="0" lvl="0">
                <a:lnSpc>
                  <a:spcPts val="4550"/>
                </a:lnSpc>
              </a:pPr>
              <a:r>
                <a:rPr lang="en-US" sz="3500">
                  <a:solidFill>
                    <a:srgbClr val="000000"/>
                  </a:solidFill>
                  <a:latin typeface="Arvo"/>
                </a:rPr>
                <a:t>Community Care</a:t>
              </a:r>
            </a:p>
          </p:txBody>
        </p:sp>
      </p:grpSp>
      <p:grpSp>
        <p:nvGrpSpPr>
          <p:cNvPr name="Group 16" id="16"/>
          <p:cNvGrpSpPr/>
          <p:nvPr/>
        </p:nvGrpSpPr>
        <p:grpSpPr>
          <a:xfrm rot="0">
            <a:off x="14216310" y="4809269"/>
            <a:ext cx="3373149" cy="3801318"/>
            <a:chOff x="0" y="0"/>
            <a:chExt cx="4497532" cy="5068424"/>
          </a:xfrm>
        </p:grpSpPr>
        <p:sp>
          <p:nvSpPr>
            <p:cNvPr name="Freeform 17" id="17"/>
            <p:cNvSpPr/>
            <p:nvPr/>
          </p:nvSpPr>
          <p:spPr>
            <a:xfrm flipH="false" flipV="false" rot="0">
              <a:off x="1422738" y="0"/>
              <a:ext cx="1652055" cy="1810021"/>
            </a:xfrm>
            <a:custGeom>
              <a:avLst/>
              <a:gdLst/>
              <a:ahLst/>
              <a:cxnLst/>
              <a:rect r="r" b="b" t="t" l="l"/>
              <a:pathLst>
                <a:path h="1810021" w="1652055">
                  <a:moveTo>
                    <a:pt x="0" y="0"/>
                  </a:moveTo>
                  <a:lnTo>
                    <a:pt x="1652056" y="0"/>
                  </a:lnTo>
                  <a:lnTo>
                    <a:pt x="1652056" y="1810021"/>
                  </a:lnTo>
                  <a:lnTo>
                    <a:pt x="0" y="181002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8" id="18"/>
            <p:cNvSpPr txBox="true"/>
            <p:nvPr/>
          </p:nvSpPr>
          <p:spPr>
            <a:xfrm rot="0">
              <a:off x="0" y="2794066"/>
              <a:ext cx="4497532" cy="2274358"/>
            </a:xfrm>
            <a:prstGeom prst="rect">
              <a:avLst/>
            </a:prstGeom>
          </p:spPr>
          <p:txBody>
            <a:bodyPr anchor="t" rtlCol="false" tIns="0" lIns="0" bIns="0" rIns="0">
              <a:spAutoFit/>
            </a:bodyPr>
            <a:lstStyle/>
            <a:p>
              <a:pPr algn="ctr">
                <a:lnSpc>
                  <a:spcPts val="4550"/>
                </a:lnSpc>
              </a:pPr>
            </a:p>
            <a:p>
              <a:pPr algn="ctr">
                <a:lnSpc>
                  <a:spcPts val="4550"/>
                </a:lnSpc>
              </a:pPr>
              <a:r>
                <a:rPr lang="en-US" sz="3500">
                  <a:solidFill>
                    <a:srgbClr val="000000"/>
                  </a:solidFill>
                  <a:latin typeface="Arvo"/>
                </a:rPr>
                <a:t>988 Hotline</a:t>
              </a:r>
            </a:p>
            <a:p>
              <a:pPr algn="ctr" marL="0" indent="0" lvl="0">
                <a:lnSpc>
                  <a:spcPts val="4550"/>
                </a:lnSpc>
              </a:pPr>
              <a:r>
                <a:rPr lang="en-US" sz="3500">
                  <a:solidFill>
                    <a:srgbClr val="000000"/>
                  </a:solidFill>
                  <a:latin typeface="Arvo"/>
                </a:rPr>
                <a:t>Talk or Text</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2C4A8"/>
        </a:solidFill>
      </p:bgPr>
    </p:bg>
    <p:spTree>
      <p:nvGrpSpPr>
        <p:cNvPr id="1" name=""/>
        <p:cNvGrpSpPr/>
        <p:nvPr/>
      </p:nvGrpSpPr>
      <p:grpSpPr>
        <a:xfrm>
          <a:off x="0" y="0"/>
          <a:ext cx="0" cy="0"/>
          <a:chOff x="0" y="0"/>
          <a:chExt cx="0" cy="0"/>
        </a:xfrm>
      </p:grpSpPr>
      <p:grpSp>
        <p:nvGrpSpPr>
          <p:cNvPr name="Group 2" id="2"/>
          <p:cNvGrpSpPr/>
          <p:nvPr/>
        </p:nvGrpSpPr>
        <p:grpSpPr>
          <a:xfrm rot="0">
            <a:off x="489556" y="569795"/>
            <a:ext cx="17308888" cy="9147409"/>
            <a:chOff x="0" y="0"/>
            <a:chExt cx="4274726" cy="2259109"/>
          </a:xfrm>
        </p:grpSpPr>
        <p:sp>
          <p:nvSpPr>
            <p:cNvPr name="Freeform 3" id="3"/>
            <p:cNvSpPr/>
            <p:nvPr/>
          </p:nvSpPr>
          <p:spPr>
            <a:xfrm flipH="false" flipV="false" rot="0">
              <a:off x="0" y="0"/>
              <a:ext cx="4274726" cy="2259109"/>
            </a:xfrm>
            <a:custGeom>
              <a:avLst/>
              <a:gdLst/>
              <a:ahLst/>
              <a:cxnLst/>
              <a:rect r="r" b="b" t="t" l="l"/>
              <a:pathLst>
                <a:path h="2259109" w="4274726">
                  <a:moveTo>
                    <a:pt x="0" y="0"/>
                  </a:moveTo>
                  <a:lnTo>
                    <a:pt x="4274726" y="0"/>
                  </a:lnTo>
                  <a:lnTo>
                    <a:pt x="4274726" y="2259109"/>
                  </a:lnTo>
                  <a:lnTo>
                    <a:pt x="0" y="2259109"/>
                  </a:lnTo>
                  <a:close/>
                </a:path>
              </a:pathLst>
            </a:custGeom>
            <a:solidFill>
              <a:srgbClr val="000000">
                <a:alpha val="0"/>
              </a:srgbClr>
            </a:solidFill>
            <a:ln w="38100" cap="sq">
              <a:solidFill>
                <a:srgbClr val="383F35"/>
              </a:solidFill>
              <a:prstDash val="solid"/>
              <a:miter/>
            </a:ln>
          </p:spPr>
        </p:sp>
        <p:sp>
          <p:nvSpPr>
            <p:cNvPr name="TextBox 4" id="4"/>
            <p:cNvSpPr txBox="true"/>
            <p:nvPr/>
          </p:nvSpPr>
          <p:spPr>
            <a:xfrm>
              <a:off x="0" y="-66675"/>
              <a:ext cx="4274726" cy="2325784"/>
            </a:xfrm>
            <a:prstGeom prst="rect">
              <a:avLst/>
            </a:prstGeom>
          </p:spPr>
          <p:txBody>
            <a:bodyPr anchor="ctr" rtlCol="false" tIns="50800" lIns="50800" bIns="50800" rIns="50800"/>
            <a:lstStyle/>
            <a:p>
              <a:pPr algn="ctr">
                <a:lnSpc>
                  <a:spcPts val="3300"/>
                </a:lnSpc>
              </a:pPr>
            </a:p>
          </p:txBody>
        </p:sp>
      </p:grpSp>
      <p:sp>
        <p:nvSpPr>
          <p:cNvPr name="Freeform 5" id="5"/>
          <p:cNvSpPr/>
          <p:nvPr/>
        </p:nvSpPr>
        <p:spPr>
          <a:xfrm flipH="false" flipV="false" rot="0">
            <a:off x="2546956" y="5644600"/>
            <a:ext cx="5686898" cy="3613700"/>
          </a:xfrm>
          <a:custGeom>
            <a:avLst/>
            <a:gdLst/>
            <a:ahLst/>
            <a:cxnLst/>
            <a:rect r="r" b="b" t="t" l="l"/>
            <a:pathLst>
              <a:path h="3613700" w="5686898">
                <a:moveTo>
                  <a:pt x="0" y="0"/>
                </a:moveTo>
                <a:lnTo>
                  <a:pt x="5686898" y="0"/>
                </a:lnTo>
                <a:lnTo>
                  <a:pt x="5686898" y="3613700"/>
                </a:lnTo>
                <a:lnTo>
                  <a:pt x="0" y="36137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4621419" y="2729985"/>
            <a:ext cx="1043150" cy="1043150"/>
          </a:xfrm>
          <a:custGeom>
            <a:avLst/>
            <a:gdLst/>
            <a:ahLst/>
            <a:cxnLst/>
            <a:rect r="r" b="b" t="t" l="l"/>
            <a:pathLst>
              <a:path h="1043150" w="1043150">
                <a:moveTo>
                  <a:pt x="0" y="0"/>
                </a:moveTo>
                <a:lnTo>
                  <a:pt x="1043150" y="0"/>
                </a:lnTo>
                <a:lnTo>
                  <a:pt x="1043150" y="1043150"/>
                </a:lnTo>
                <a:lnTo>
                  <a:pt x="0" y="10431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6033554" y="-1487605"/>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1567844" y="7659805"/>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9" id="9"/>
          <p:cNvSpPr txBox="true"/>
          <p:nvPr/>
        </p:nvSpPr>
        <p:spPr>
          <a:xfrm rot="0">
            <a:off x="1363336" y="2678395"/>
            <a:ext cx="13258083" cy="1094740"/>
          </a:xfrm>
          <a:prstGeom prst="rect">
            <a:avLst/>
          </a:prstGeom>
        </p:spPr>
        <p:txBody>
          <a:bodyPr anchor="t" rtlCol="false" tIns="0" lIns="0" bIns="0" rIns="0">
            <a:spAutoFit/>
          </a:bodyPr>
          <a:lstStyle/>
          <a:p>
            <a:pPr algn="l">
              <a:lnSpc>
                <a:spcPts val="8839"/>
              </a:lnSpc>
            </a:pPr>
            <a:r>
              <a:rPr lang="en-US" sz="6799">
                <a:solidFill>
                  <a:srgbClr val="242424"/>
                </a:solidFill>
                <a:latin typeface="Berkshire Swash Bold"/>
              </a:rPr>
              <a:t>What is Stress? </a:t>
            </a:r>
          </a:p>
        </p:txBody>
      </p:sp>
      <p:sp>
        <p:nvSpPr>
          <p:cNvPr name="TextBox 10" id="10"/>
          <p:cNvSpPr txBox="true"/>
          <p:nvPr/>
        </p:nvSpPr>
        <p:spPr>
          <a:xfrm rot="0">
            <a:off x="3144696" y="6109377"/>
            <a:ext cx="4491417" cy="2598420"/>
          </a:xfrm>
          <a:prstGeom prst="rect">
            <a:avLst/>
          </a:prstGeom>
        </p:spPr>
        <p:txBody>
          <a:bodyPr anchor="t" rtlCol="false" tIns="0" lIns="0" bIns="0" rIns="0">
            <a:spAutoFit/>
          </a:bodyPr>
          <a:lstStyle/>
          <a:p>
            <a:pPr algn="ctr">
              <a:lnSpc>
                <a:spcPts val="4199"/>
              </a:lnSpc>
            </a:pPr>
            <a:r>
              <a:rPr lang="en-US" sz="2799">
                <a:solidFill>
                  <a:srgbClr val="242424"/>
                </a:solidFill>
                <a:latin typeface="Arvo"/>
              </a:rPr>
              <a:t>“A state of worry or mental tension caused by a difficult situation” -World Health Organization (WHO)</a:t>
            </a:r>
          </a:p>
        </p:txBody>
      </p:sp>
      <p:sp>
        <p:nvSpPr>
          <p:cNvPr name="Freeform 11" id="11"/>
          <p:cNvSpPr/>
          <p:nvPr/>
        </p:nvSpPr>
        <p:spPr>
          <a:xfrm flipH="false" flipV="false" rot="0">
            <a:off x="9986025" y="5644600"/>
            <a:ext cx="5686898" cy="3613700"/>
          </a:xfrm>
          <a:custGeom>
            <a:avLst/>
            <a:gdLst/>
            <a:ahLst/>
            <a:cxnLst/>
            <a:rect r="r" b="b" t="t" l="l"/>
            <a:pathLst>
              <a:path h="3613700" w="5686898">
                <a:moveTo>
                  <a:pt x="0" y="0"/>
                </a:moveTo>
                <a:lnTo>
                  <a:pt x="5686898" y="0"/>
                </a:lnTo>
                <a:lnTo>
                  <a:pt x="5686898" y="3613700"/>
                </a:lnTo>
                <a:lnTo>
                  <a:pt x="0" y="36137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2" id="12"/>
          <p:cNvSpPr txBox="true"/>
          <p:nvPr/>
        </p:nvSpPr>
        <p:spPr>
          <a:xfrm rot="0">
            <a:off x="10583765" y="6109377"/>
            <a:ext cx="4491417" cy="2598420"/>
          </a:xfrm>
          <a:prstGeom prst="rect">
            <a:avLst/>
          </a:prstGeom>
        </p:spPr>
        <p:txBody>
          <a:bodyPr anchor="t" rtlCol="false" tIns="0" lIns="0" bIns="0" rIns="0">
            <a:spAutoFit/>
          </a:bodyPr>
          <a:lstStyle/>
          <a:p>
            <a:pPr algn="ctr">
              <a:lnSpc>
                <a:spcPts val="4199"/>
              </a:lnSpc>
            </a:pPr>
            <a:r>
              <a:rPr lang="en-US" sz="2799">
                <a:solidFill>
                  <a:srgbClr val="242424"/>
                </a:solidFill>
                <a:latin typeface="Arvo"/>
              </a:rPr>
              <a:t>The body’s response to perceived threats or challenges - can be physical, mental, emotional</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2C4A8"/>
        </a:solidFill>
      </p:bgPr>
    </p:bg>
    <p:spTree>
      <p:nvGrpSpPr>
        <p:cNvPr id="1" name=""/>
        <p:cNvGrpSpPr/>
        <p:nvPr/>
      </p:nvGrpSpPr>
      <p:grpSpPr>
        <a:xfrm>
          <a:off x="0" y="0"/>
          <a:ext cx="0" cy="0"/>
          <a:chOff x="0" y="0"/>
          <a:chExt cx="0" cy="0"/>
        </a:xfrm>
      </p:grpSpPr>
      <p:sp>
        <p:nvSpPr>
          <p:cNvPr name="Freeform 2" id="2"/>
          <p:cNvSpPr/>
          <p:nvPr/>
        </p:nvSpPr>
        <p:spPr>
          <a:xfrm flipH="false" flipV="false" rot="0">
            <a:off x="15111976" y="3729407"/>
            <a:ext cx="4323222" cy="4323222"/>
          </a:xfrm>
          <a:custGeom>
            <a:avLst/>
            <a:gdLst/>
            <a:ahLst/>
            <a:cxnLst/>
            <a:rect r="r" b="b" t="t" l="l"/>
            <a:pathLst>
              <a:path h="4323222" w="4323222">
                <a:moveTo>
                  <a:pt x="0" y="0"/>
                </a:moveTo>
                <a:lnTo>
                  <a:pt x="4323223" y="0"/>
                </a:lnTo>
                <a:lnTo>
                  <a:pt x="4323223" y="4323222"/>
                </a:lnTo>
                <a:lnTo>
                  <a:pt x="0" y="432322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3531022" y="-175683"/>
            <a:ext cx="11225956" cy="11225956"/>
          </a:xfrm>
          <a:custGeom>
            <a:avLst/>
            <a:gdLst/>
            <a:ahLst/>
            <a:cxnLst/>
            <a:rect r="r" b="b" t="t" l="l"/>
            <a:pathLst>
              <a:path h="11225956" w="11225956">
                <a:moveTo>
                  <a:pt x="0" y="0"/>
                </a:moveTo>
                <a:lnTo>
                  <a:pt x="11225956" y="0"/>
                </a:lnTo>
                <a:lnTo>
                  <a:pt x="11225956" y="11225956"/>
                </a:lnTo>
                <a:lnTo>
                  <a:pt x="0" y="11225956"/>
                </a:lnTo>
                <a:lnTo>
                  <a:pt x="0" y="0"/>
                </a:lnTo>
                <a:close/>
              </a:path>
            </a:pathLst>
          </a:custGeom>
          <a:blipFill>
            <a:blip r:embed="rId5">
              <a:alphaModFix amt="39000"/>
              <a:extLst>
                <a:ext uri="{96DAC541-7B7A-43D3-8B79-37D633B846F1}">
                  <asvg:svgBlip xmlns:asvg="http://schemas.microsoft.com/office/drawing/2016/SVG/main" r:embed="rId6"/>
                </a:ext>
              </a:extLst>
            </a:blip>
            <a:stretch>
              <a:fillRect l="0" t="0" r="0" b="0"/>
            </a:stretch>
          </a:blipFill>
        </p:spPr>
      </p:sp>
      <p:graphicFrame>
        <p:nvGraphicFramePr>
          <p:cNvPr name="Table 4" id="4"/>
          <p:cNvGraphicFramePr>
            <a:graphicFrameLocks noGrp="true"/>
          </p:cNvGraphicFramePr>
          <p:nvPr/>
        </p:nvGraphicFramePr>
        <p:xfrm>
          <a:off x="1028700" y="3729407"/>
          <a:ext cx="16244887" cy="4323222"/>
        </p:xfrm>
        <a:graphic>
          <a:graphicData uri="http://schemas.openxmlformats.org/drawingml/2006/table">
            <a:tbl>
              <a:tblPr/>
              <a:tblGrid>
                <a:gridCol w="4346908"/>
                <a:gridCol w="11897979"/>
              </a:tblGrid>
              <a:tr h="1441074">
                <a:tc>
                  <a:txBody>
                    <a:bodyPr anchor="t" rtlCol="false"/>
                    <a:lstStyle/>
                    <a:p>
                      <a:pPr algn="ctr">
                        <a:lnSpc>
                          <a:spcPts val="2800"/>
                        </a:lnSpc>
                        <a:defRPr/>
                      </a:pPr>
                      <a:r>
                        <a:rPr lang="en-US" sz="2000">
                          <a:solidFill>
                            <a:srgbClr val="FFFFFF"/>
                          </a:solidFill>
                          <a:latin typeface="Arvo Bold"/>
                        </a:rPr>
                        <a:t>Physical</a:t>
                      </a:r>
                      <a:endParaRPr lang="en-US" sz="1100"/>
                    </a:p>
                  </a:txBody>
                  <a:tcPr marL="190500" marR="190500" marT="190500" marB="190500" anchor="ctr">
                    <a:lnL cmpd="sng" algn="ctr" cap="flat" w="19050">
                      <a:solidFill>
                        <a:srgbClr val="F4EEDD"/>
                      </a:solidFill>
                      <a:prstDash val="solid"/>
                      <a:round/>
                      <a:headEnd type="none" w="med" len="med"/>
                      <a:tailEnd type="none" w="med" len="med"/>
                    </a:lnL>
                    <a:lnR cmpd="sng" algn="ctr" cap="flat" w="19050">
                      <a:solidFill>
                        <a:srgbClr val="F4EEDD"/>
                      </a:solidFill>
                      <a:prstDash val="solid"/>
                      <a:round/>
                      <a:headEnd type="none" w="med" len="med"/>
                      <a:tailEnd type="none" w="med" len="med"/>
                    </a:lnR>
                    <a:lnT cmpd="sng" algn="ctr" cap="flat" w="19050">
                      <a:solidFill>
                        <a:srgbClr val="F4EEDD"/>
                      </a:solidFill>
                      <a:prstDash val="solid"/>
                      <a:round/>
                      <a:headEnd type="none" w="med" len="med"/>
                      <a:tailEnd type="none" w="med" len="med"/>
                    </a:lnT>
                    <a:lnB cmpd="sng" algn="ctr" cap="flat" w="19050">
                      <a:solidFill>
                        <a:srgbClr val="F4EEDD"/>
                      </a:solidFill>
                      <a:prstDash val="solid"/>
                      <a:round/>
                      <a:headEnd type="none" w="med" len="med"/>
                      <a:tailEnd type="none" w="med" len="med"/>
                    </a:lnB>
                    <a:solidFill>
                      <a:srgbClr val="087562"/>
                    </a:solidFill>
                  </a:tcPr>
                </a:tc>
                <a:tc>
                  <a:txBody>
                    <a:bodyPr anchor="t" rtlCol="false"/>
                    <a:lstStyle/>
                    <a:p>
                      <a:pPr algn="ctr">
                        <a:lnSpc>
                          <a:spcPts val="2939"/>
                        </a:lnSpc>
                        <a:defRPr/>
                      </a:pPr>
                      <a:r>
                        <a:rPr lang="en-US" sz="2099">
                          <a:solidFill>
                            <a:srgbClr val="000000"/>
                          </a:solidFill>
                          <a:latin typeface="Arvo"/>
                        </a:rPr>
                        <a:t>Sympathetic nervous system (fight or flight), increased heart rate and respiratory rate</a:t>
                      </a:r>
                      <a:endParaRPr lang="en-US" sz="1100"/>
                    </a:p>
                  </a:txBody>
                  <a:tcPr marL="190500" marR="190500" marT="190500" marB="190500" anchor="ctr">
                    <a:lnL cmpd="sng" algn="ctr" cap="flat" w="19050">
                      <a:solidFill>
                        <a:srgbClr val="F4EEDD"/>
                      </a:solidFill>
                      <a:prstDash val="solid"/>
                      <a:round/>
                      <a:headEnd type="none" w="med" len="med"/>
                      <a:tailEnd type="none" w="med" len="med"/>
                    </a:lnL>
                    <a:lnR cmpd="sng" algn="ctr" cap="flat" w="19050">
                      <a:solidFill>
                        <a:srgbClr val="087562"/>
                      </a:solidFill>
                      <a:prstDash val="solid"/>
                      <a:round/>
                      <a:headEnd type="none" w="med" len="med"/>
                      <a:tailEnd type="none" w="med" len="med"/>
                    </a:lnR>
                    <a:lnT cmpd="sng" algn="ctr" cap="flat" w="19050">
                      <a:solidFill>
                        <a:srgbClr val="087562"/>
                      </a:solidFill>
                      <a:prstDash val="solid"/>
                      <a:round/>
                      <a:headEnd type="none" w="med" len="med"/>
                      <a:tailEnd type="none" w="med" len="med"/>
                    </a:lnT>
                    <a:lnB cmpd="sng" algn="ctr" cap="flat" w="19050">
                      <a:solidFill>
                        <a:srgbClr val="087562"/>
                      </a:solidFill>
                      <a:prstDash val="solid"/>
                      <a:round/>
                      <a:headEnd type="none" w="med" len="med"/>
                      <a:tailEnd type="none" w="med" len="med"/>
                    </a:lnB>
                    <a:solidFill>
                      <a:srgbClr val="FFFFFF"/>
                    </a:solidFill>
                  </a:tcPr>
                </a:tc>
              </a:tr>
              <a:tr h="1441074">
                <a:tc>
                  <a:txBody>
                    <a:bodyPr anchor="t" rtlCol="false"/>
                    <a:lstStyle/>
                    <a:p>
                      <a:pPr algn="ctr">
                        <a:lnSpc>
                          <a:spcPts val="2800"/>
                        </a:lnSpc>
                        <a:defRPr/>
                      </a:pPr>
                      <a:r>
                        <a:rPr lang="en-US" sz="2000">
                          <a:solidFill>
                            <a:srgbClr val="FFFFFF"/>
                          </a:solidFill>
                          <a:latin typeface="Arvo Bold"/>
                        </a:rPr>
                        <a:t>Mental</a:t>
                      </a:r>
                      <a:endParaRPr lang="en-US" sz="1100"/>
                    </a:p>
                  </a:txBody>
                  <a:tcPr marL="190500" marR="190500" marT="190500" marB="190500" anchor="ctr">
                    <a:lnL cmpd="sng" algn="ctr" cap="flat" w="19050">
                      <a:solidFill>
                        <a:srgbClr val="F4EEDD"/>
                      </a:solidFill>
                      <a:prstDash val="solid"/>
                      <a:round/>
                      <a:headEnd type="none" w="med" len="med"/>
                      <a:tailEnd type="none" w="med" len="med"/>
                    </a:lnL>
                    <a:lnR cmpd="sng" algn="ctr" cap="flat" w="19050">
                      <a:solidFill>
                        <a:srgbClr val="F4EEDD"/>
                      </a:solidFill>
                      <a:prstDash val="solid"/>
                      <a:round/>
                      <a:headEnd type="none" w="med" len="med"/>
                      <a:tailEnd type="none" w="med" len="med"/>
                    </a:lnR>
                    <a:lnT cmpd="sng" algn="ctr" cap="flat" w="19050">
                      <a:solidFill>
                        <a:srgbClr val="F4EEDD"/>
                      </a:solidFill>
                      <a:prstDash val="solid"/>
                      <a:round/>
                      <a:headEnd type="none" w="med" len="med"/>
                      <a:tailEnd type="none" w="med" len="med"/>
                    </a:lnT>
                    <a:lnB cmpd="sng" algn="ctr" cap="flat" w="19050">
                      <a:solidFill>
                        <a:srgbClr val="F4EEDD"/>
                      </a:solidFill>
                      <a:prstDash val="solid"/>
                      <a:round/>
                      <a:headEnd type="none" w="med" len="med"/>
                      <a:tailEnd type="none" w="med" len="med"/>
                    </a:lnB>
                    <a:solidFill>
                      <a:srgbClr val="087562"/>
                    </a:solidFill>
                  </a:tcPr>
                </a:tc>
                <a:tc>
                  <a:txBody>
                    <a:bodyPr anchor="t" rtlCol="false"/>
                    <a:lstStyle/>
                    <a:p>
                      <a:pPr algn="ctr">
                        <a:lnSpc>
                          <a:spcPts val="2940"/>
                        </a:lnSpc>
                        <a:defRPr/>
                      </a:pPr>
                      <a:r>
                        <a:rPr lang="en-US" sz="2100">
                          <a:solidFill>
                            <a:srgbClr val="000000"/>
                          </a:solidFill>
                          <a:latin typeface="Arvo"/>
                        </a:rPr>
                        <a:t>Anxiety, racing thoughts, can lead to panic attacks</a:t>
                      </a:r>
                      <a:endParaRPr lang="en-US" sz="1100"/>
                    </a:p>
                  </a:txBody>
                  <a:tcPr marL="190500" marR="190500" marT="190500" marB="190500" anchor="ctr">
                    <a:lnL cmpd="sng" algn="ctr" cap="flat" w="19050">
                      <a:solidFill>
                        <a:srgbClr val="F4EEDD"/>
                      </a:solidFill>
                      <a:prstDash val="solid"/>
                      <a:round/>
                      <a:headEnd type="none" w="med" len="med"/>
                      <a:tailEnd type="none" w="med" len="med"/>
                    </a:lnL>
                    <a:lnR cmpd="sng" algn="ctr" cap="flat" w="19050">
                      <a:solidFill>
                        <a:srgbClr val="087562"/>
                      </a:solidFill>
                      <a:prstDash val="solid"/>
                      <a:round/>
                      <a:headEnd type="none" w="med" len="med"/>
                      <a:tailEnd type="none" w="med" len="med"/>
                    </a:lnR>
                    <a:lnT cmpd="sng" algn="ctr" cap="flat" w="19050">
                      <a:solidFill>
                        <a:srgbClr val="087562"/>
                      </a:solidFill>
                      <a:prstDash val="solid"/>
                      <a:round/>
                      <a:headEnd type="none" w="med" len="med"/>
                      <a:tailEnd type="none" w="med" len="med"/>
                    </a:lnT>
                    <a:lnB cmpd="sng" algn="ctr" cap="flat" w="19050">
                      <a:solidFill>
                        <a:srgbClr val="087562"/>
                      </a:solidFill>
                      <a:prstDash val="solid"/>
                      <a:round/>
                      <a:headEnd type="none" w="med" len="med"/>
                      <a:tailEnd type="none" w="med" len="med"/>
                    </a:lnB>
                    <a:solidFill>
                      <a:srgbClr val="FFFFFF"/>
                    </a:solidFill>
                  </a:tcPr>
                </a:tc>
              </a:tr>
              <a:tr h="1441074">
                <a:tc>
                  <a:txBody>
                    <a:bodyPr anchor="t" rtlCol="false"/>
                    <a:lstStyle/>
                    <a:p>
                      <a:pPr algn="ctr">
                        <a:lnSpc>
                          <a:spcPts val="2800"/>
                        </a:lnSpc>
                        <a:defRPr/>
                      </a:pPr>
                      <a:r>
                        <a:rPr lang="en-US" sz="2000">
                          <a:solidFill>
                            <a:srgbClr val="FFFFFF"/>
                          </a:solidFill>
                          <a:latin typeface="Arvo Bold"/>
                        </a:rPr>
                        <a:t>Emotional</a:t>
                      </a:r>
                      <a:endParaRPr lang="en-US" sz="1100"/>
                    </a:p>
                  </a:txBody>
                  <a:tcPr marL="190500" marR="190500" marT="190500" marB="190500" anchor="ctr">
                    <a:lnL cmpd="sng" algn="ctr" cap="flat" w="19050">
                      <a:solidFill>
                        <a:srgbClr val="F4EEDD"/>
                      </a:solidFill>
                      <a:prstDash val="solid"/>
                      <a:round/>
                      <a:headEnd type="none" w="med" len="med"/>
                      <a:tailEnd type="none" w="med" len="med"/>
                    </a:lnL>
                    <a:lnR cmpd="sng" algn="ctr" cap="flat" w="19050">
                      <a:solidFill>
                        <a:srgbClr val="F4EEDD"/>
                      </a:solidFill>
                      <a:prstDash val="solid"/>
                      <a:round/>
                      <a:headEnd type="none" w="med" len="med"/>
                      <a:tailEnd type="none" w="med" len="med"/>
                    </a:lnR>
                    <a:lnT cmpd="sng" algn="ctr" cap="flat" w="19050">
                      <a:solidFill>
                        <a:srgbClr val="F4EEDD"/>
                      </a:solidFill>
                      <a:prstDash val="solid"/>
                      <a:round/>
                      <a:headEnd type="none" w="med" len="med"/>
                      <a:tailEnd type="none" w="med" len="med"/>
                    </a:lnT>
                    <a:lnB cmpd="sng" algn="ctr" cap="flat" w="19050">
                      <a:solidFill>
                        <a:srgbClr val="F4EEDD"/>
                      </a:solidFill>
                      <a:prstDash val="solid"/>
                      <a:round/>
                      <a:headEnd type="none" w="med" len="med"/>
                      <a:tailEnd type="none" w="med" len="med"/>
                    </a:lnB>
                    <a:solidFill>
                      <a:srgbClr val="087562"/>
                    </a:solidFill>
                  </a:tcPr>
                </a:tc>
                <a:tc>
                  <a:txBody>
                    <a:bodyPr anchor="t" rtlCol="false"/>
                    <a:lstStyle/>
                    <a:p>
                      <a:pPr algn="ctr">
                        <a:lnSpc>
                          <a:spcPts val="2940"/>
                        </a:lnSpc>
                        <a:defRPr/>
                      </a:pPr>
                      <a:r>
                        <a:rPr lang="en-US" sz="2100">
                          <a:solidFill>
                            <a:srgbClr val="000000"/>
                          </a:solidFill>
                          <a:latin typeface="Arvo"/>
                        </a:rPr>
                        <a:t>Possibly quick to anger, may be withdrawn and less social</a:t>
                      </a:r>
                      <a:endParaRPr lang="en-US" sz="1100"/>
                    </a:p>
                  </a:txBody>
                  <a:tcPr marL="190500" marR="190500" marT="190500" marB="190500" anchor="ctr">
                    <a:lnL cmpd="sng" algn="ctr" cap="flat" w="19050">
                      <a:solidFill>
                        <a:srgbClr val="F4EEDD"/>
                      </a:solidFill>
                      <a:prstDash val="solid"/>
                      <a:round/>
                      <a:headEnd type="none" w="med" len="med"/>
                      <a:tailEnd type="none" w="med" len="med"/>
                    </a:lnL>
                    <a:lnR cmpd="sng" algn="ctr" cap="flat" w="19050">
                      <a:solidFill>
                        <a:srgbClr val="087562"/>
                      </a:solidFill>
                      <a:prstDash val="solid"/>
                      <a:round/>
                      <a:headEnd type="none" w="med" len="med"/>
                      <a:tailEnd type="none" w="med" len="med"/>
                    </a:lnR>
                    <a:lnT cmpd="sng" algn="ctr" cap="flat" w="19050">
                      <a:solidFill>
                        <a:srgbClr val="087562"/>
                      </a:solidFill>
                      <a:prstDash val="solid"/>
                      <a:round/>
                      <a:headEnd type="none" w="med" len="med"/>
                      <a:tailEnd type="none" w="med" len="med"/>
                    </a:lnT>
                    <a:lnB cmpd="sng" algn="ctr" cap="flat" w="19050">
                      <a:solidFill>
                        <a:srgbClr val="087562"/>
                      </a:solidFill>
                      <a:prstDash val="solid"/>
                      <a:round/>
                      <a:headEnd type="none" w="med" len="med"/>
                      <a:tailEnd type="none" w="med" len="med"/>
                    </a:lnB>
                    <a:solidFill>
                      <a:srgbClr val="FFFFFF"/>
                    </a:solidFill>
                  </a:tcPr>
                </a:tc>
              </a:tr>
            </a:tbl>
          </a:graphicData>
        </a:graphic>
      </p:graphicFrame>
      <p:sp>
        <p:nvSpPr>
          <p:cNvPr name="Freeform 5" id="5"/>
          <p:cNvSpPr/>
          <p:nvPr/>
        </p:nvSpPr>
        <p:spPr>
          <a:xfrm flipH="false" flipV="false" rot="0">
            <a:off x="10305654" y="652244"/>
            <a:ext cx="752913" cy="752913"/>
          </a:xfrm>
          <a:custGeom>
            <a:avLst/>
            <a:gdLst/>
            <a:ahLst/>
            <a:cxnLst/>
            <a:rect r="r" b="b" t="t" l="l"/>
            <a:pathLst>
              <a:path h="752913" w="752913">
                <a:moveTo>
                  <a:pt x="0" y="0"/>
                </a:moveTo>
                <a:lnTo>
                  <a:pt x="752913" y="0"/>
                </a:lnTo>
                <a:lnTo>
                  <a:pt x="752913" y="752912"/>
                </a:lnTo>
                <a:lnTo>
                  <a:pt x="0" y="7529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6" id="6"/>
          <p:cNvSpPr txBox="true"/>
          <p:nvPr/>
        </p:nvSpPr>
        <p:spPr>
          <a:xfrm rot="0">
            <a:off x="1028700" y="971528"/>
            <a:ext cx="10680742" cy="1041400"/>
          </a:xfrm>
          <a:prstGeom prst="rect">
            <a:avLst/>
          </a:prstGeom>
        </p:spPr>
        <p:txBody>
          <a:bodyPr anchor="t" rtlCol="false" tIns="0" lIns="0" bIns="0" rIns="0">
            <a:spAutoFit/>
          </a:bodyPr>
          <a:lstStyle/>
          <a:p>
            <a:pPr algn="l">
              <a:lnSpc>
                <a:spcPts val="8449"/>
              </a:lnSpc>
            </a:pPr>
            <a:r>
              <a:rPr lang="en-US" sz="6499">
                <a:solidFill>
                  <a:srgbClr val="242424"/>
                </a:solidFill>
                <a:latin typeface="Berkshire Swash Bold"/>
              </a:rPr>
              <a:t>Stress and the Body</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2C4A8"/>
        </a:solidFill>
      </p:bgPr>
    </p:bg>
    <p:spTree>
      <p:nvGrpSpPr>
        <p:cNvPr id="1" name=""/>
        <p:cNvGrpSpPr/>
        <p:nvPr/>
      </p:nvGrpSpPr>
      <p:grpSpPr>
        <a:xfrm>
          <a:off x="0" y="0"/>
          <a:ext cx="0" cy="0"/>
          <a:chOff x="0" y="0"/>
          <a:chExt cx="0" cy="0"/>
        </a:xfrm>
      </p:grpSpPr>
      <p:sp>
        <p:nvSpPr>
          <p:cNvPr name="Freeform 2" id="2"/>
          <p:cNvSpPr/>
          <p:nvPr/>
        </p:nvSpPr>
        <p:spPr>
          <a:xfrm flipH="false" flipV="false" rot="0">
            <a:off x="-2851134" y="-2770895"/>
            <a:ext cx="6681380" cy="6681380"/>
          </a:xfrm>
          <a:custGeom>
            <a:avLst/>
            <a:gdLst/>
            <a:ahLst/>
            <a:cxnLst/>
            <a:rect r="r" b="b" t="t" l="l"/>
            <a:pathLst>
              <a:path h="6681380" w="6681380">
                <a:moveTo>
                  <a:pt x="0" y="0"/>
                </a:moveTo>
                <a:lnTo>
                  <a:pt x="6681380" y="0"/>
                </a:lnTo>
                <a:lnTo>
                  <a:pt x="6681380" y="6681380"/>
                </a:lnTo>
                <a:lnTo>
                  <a:pt x="0" y="66813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535832" y="6701348"/>
            <a:ext cx="6681380" cy="6681380"/>
          </a:xfrm>
          <a:custGeom>
            <a:avLst/>
            <a:gdLst/>
            <a:ahLst/>
            <a:cxnLst/>
            <a:rect r="r" b="b" t="t" l="l"/>
            <a:pathLst>
              <a:path h="6681380" w="6681380">
                <a:moveTo>
                  <a:pt x="0" y="0"/>
                </a:moveTo>
                <a:lnTo>
                  <a:pt x="6681380" y="0"/>
                </a:lnTo>
                <a:lnTo>
                  <a:pt x="6681380" y="6681380"/>
                </a:lnTo>
                <a:lnTo>
                  <a:pt x="0" y="66813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4634151" y="407870"/>
            <a:ext cx="12625149" cy="1557019"/>
          </a:xfrm>
          <a:prstGeom prst="rect">
            <a:avLst/>
          </a:prstGeom>
        </p:spPr>
        <p:txBody>
          <a:bodyPr anchor="t" rtlCol="false" tIns="0" lIns="0" bIns="0" rIns="0">
            <a:spAutoFit/>
          </a:bodyPr>
          <a:lstStyle/>
          <a:p>
            <a:pPr algn="ctr">
              <a:lnSpc>
                <a:spcPts val="12880"/>
              </a:lnSpc>
            </a:pPr>
            <a:r>
              <a:rPr lang="en-US" sz="9200">
                <a:solidFill>
                  <a:srgbClr val="000000"/>
                </a:solidFill>
                <a:latin typeface="Berkshire Swash"/>
              </a:rPr>
              <a:t>Negative Effects of Stress</a:t>
            </a:r>
          </a:p>
        </p:txBody>
      </p:sp>
      <p:sp>
        <p:nvSpPr>
          <p:cNvPr name="TextBox 5" id="5"/>
          <p:cNvSpPr txBox="true"/>
          <p:nvPr/>
        </p:nvSpPr>
        <p:spPr>
          <a:xfrm rot="0">
            <a:off x="489556" y="3834285"/>
            <a:ext cx="17798444" cy="4190365"/>
          </a:xfrm>
          <a:prstGeom prst="rect">
            <a:avLst/>
          </a:prstGeom>
        </p:spPr>
        <p:txBody>
          <a:bodyPr anchor="t" rtlCol="false" tIns="0" lIns="0" bIns="0" rIns="0">
            <a:spAutoFit/>
          </a:bodyPr>
          <a:lstStyle/>
          <a:p>
            <a:pPr algn="ctr">
              <a:lnSpc>
                <a:spcPts val="4759"/>
              </a:lnSpc>
            </a:pPr>
            <a:r>
              <a:rPr lang="en-US" sz="3399">
                <a:solidFill>
                  <a:srgbClr val="000000"/>
                </a:solidFill>
                <a:latin typeface="Arvo"/>
              </a:rPr>
              <a:t>Long-term stress can cause negative effects on the mind and body, including:</a:t>
            </a:r>
          </a:p>
          <a:p>
            <a:pPr algn="ctr">
              <a:lnSpc>
                <a:spcPts val="4759"/>
              </a:lnSpc>
            </a:pPr>
          </a:p>
          <a:p>
            <a:pPr algn="l">
              <a:lnSpc>
                <a:spcPts val="4759"/>
              </a:lnSpc>
            </a:pPr>
            <a:r>
              <a:rPr lang="en-US" sz="3399">
                <a:solidFill>
                  <a:srgbClr val="000000"/>
                </a:solidFill>
                <a:latin typeface="Arvo"/>
              </a:rPr>
              <a:t>-Risk factor for Alzheimer’s disease (Wilson et al., 2003)</a:t>
            </a:r>
          </a:p>
          <a:p>
            <a:pPr algn="l">
              <a:lnSpc>
                <a:spcPts val="4759"/>
              </a:lnSpc>
            </a:pPr>
            <a:r>
              <a:rPr lang="en-US" sz="3399">
                <a:solidFill>
                  <a:srgbClr val="000000"/>
                </a:solidFill>
                <a:latin typeface="Arvo"/>
              </a:rPr>
              <a:t>Lower levels of working memory and decreased cognition in aging populations (Marshall et al., 2015)</a:t>
            </a:r>
          </a:p>
          <a:p>
            <a:pPr algn="l">
              <a:lnSpc>
                <a:spcPts val="4759"/>
              </a:lnSpc>
            </a:pPr>
            <a:r>
              <a:rPr lang="en-US" sz="3399">
                <a:solidFill>
                  <a:srgbClr val="000000"/>
                </a:solidFill>
                <a:latin typeface="Arvo"/>
              </a:rPr>
              <a:t>-Suppress immune system, increased vulnerability to infections and diseases (Kendall-Tackett, K.A., 2010)</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87562"/>
        </a:solidFill>
      </p:bgPr>
    </p:bg>
    <p:spTree>
      <p:nvGrpSpPr>
        <p:cNvPr id="1" name=""/>
        <p:cNvGrpSpPr/>
        <p:nvPr/>
      </p:nvGrpSpPr>
      <p:grpSpPr>
        <a:xfrm>
          <a:off x="0" y="0"/>
          <a:ext cx="0" cy="0"/>
          <a:chOff x="0" y="0"/>
          <a:chExt cx="0" cy="0"/>
        </a:xfrm>
      </p:grpSpPr>
      <p:sp>
        <p:nvSpPr>
          <p:cNvPr name="Freeform 2" id="2"/>
          <p:cNvSpPr/>
          <p:nvPr/>
        </p:nvSpPr>
        <p:spPr>
          <a:xfrm flipH="false" flipV="false" rot="0">
            <a:off x="7532189" y="4000248"/>
            <a:ext cx="521575" cy="521575"/>
          </a:xfrm>
          <a:custGeom>
            <a:avLst/>
            <a:gdLst/>
            <a:ahLst/>
            <a:cxnLst/>
            <a:rect r="r" b="b" t="t" l="l"/>
            <a:pathLst>
              <a:path h="521575" w="521575">
                <a:moveTo>
                  <a:pt x="0" y="0"/>
                </a:moveTo>
                <a:lnTo>
                  <a:pt x="521575" y="0"/>
                </a:lnTo>
                <a:lnTo>
                  <a:pt x="521575" y="521575"/>
                </a:lnTo>
                <a:lnTo>
                  <a:pt x="0" y="5215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8919830" y="7184393"/>
            <a:ext cx="521575" cy="521575"/>
          </a:xfrm>
          <a:custGeom>
            <a:avLst/>
            <a:gdLst/>
            <a:ahLst/>
            <a:cxnLst/>
            <a:rect r="r" b="b" t="t" l="l"/>
            <a:pathLst>
              <a:path h="521575" w="521575">
                <a:moveTo>
                  <a:pt x="0" y="0"/>
                </a:moveTo>
                <a:lnTo>
                  <a:pt x="521575" y="0"/>
                </a:lnTo>
                <a:lnTo>
                  <a:pt x="521575" y="521575"/>
                </a:lnTo>
                <a:lnTo>
                  <a:pt x="0" y="5215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497106" y="6109414"/>
            <a:ext cx="684182" cy="684182"/>
          </a:xfrm>
          <a:custGeom>
            <a:avLst/>
            <a:gdLst/>
            <a:ahLst/>
            <a:cxnLst/>
            <a:rect r="r" b="b" t="t" l="l"/>
            <a:pathLst>
              <a:path h="684182" w="684182">
                <a:moveTo>
                  <a:pt x="0" y="0"/>
                </a:moveTo>
                <a:lnTo>
                  <a:pt x="684182" y="0"/>
                </a:lnTo>
                <a:lnTo>
                  <a:pt x="684182" y="684182"/>
                </a:lnTo>
                <a:lnTo>
                  <a:pt x="0" y="68418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6861865" y="5254730"/>
            <a:ext cx="794869" cy="794869"/>
          </a:xfrm>
          <a:custGeom>
            <a:avLst/>
            <a:gdLst/>
            <a:ahLst/>
            <a:cxnLst/>
            <a:rect r="r" b="b" t="t" l="l"/>
            <a:pathLst>
              <a:path h="794869" w="794869">
                <a:moveTo>
                  <a:pt x="0" y="0"/>
                </a:moveTo>
                <a:lnTo>
                  <a:pt x="794870" y="0"/>
                </a:lnTo>
                <a:lnTo>
                  <a:pt x="794870" y="794869"/>
                </a:lnTo>
                <a:lnTo>
                  <a:pt x="0" y="79486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5550932" y="-1873203"/>
            <a:ext cx="4623907" cy="4598685"/>
          </a:xfrm>
          <a:custGeom>
            <a:avLst/>
            <a:gdLst/>
            <a:ahLst/>
            <a:cxnLst/>
            <a:rect r="r" b="b" t="t" l="l"/>
            <a:pathLst>
              <a:path h="4598685" w="4623907">
                <a:moveTo>
                  <a:pt x="0" y="0"/>
                </a:moveTo>
                <a:lnTo>
                  <a:pt x="4623907" y="0"/>
                </a:lnTo>
                <a:lnTo>
                  <a:pt x="4623907" y="4598685"/>
                </a:lnTo>
                <a:lnTo>
                  <a:pt x="0" y="45986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1295444" y="971550"/>
            <a:ext cx="10853914" cy="1041400"/>
          </a:xfrm>
          <a:prstGeom prst="rect">
            <a:avLst/>
          </a:prstGeom>
        </p:spPr>
        <p:txBody>
          <a:bodyPr anchor="t" rtlCol="false" tIns="0" lIns="0" bIns="0" rIns="0">
            <a:spAutoFit/>
          </a:bodyPr>
          <a:lstStyle/>
          <a:p>
            <a:pPr algn="l">
              <a:lnSpc>
                <a:spcPts val="8449"/>
              </a:lnSpc>
            </a:pPr>
            <a:r>
              <a:rPr lang="en-US" sz="6499">
                <a:solidFill>
                  <a:srgbClr val="FFFFFF"/>
                </a:solidFill>
                <a:latin typeface="Berkshire Swash Bold"/>
              </a:rPr>
              <a:t>What is DBT?</a:t>
            </a:r>
          </a:p>
        </p:txBody>
      </p:sp>
      <p:sp>
        <p:nvSpPr>
          <p:cNvPr name="Freeform 8" id="8"/>
          <p:cNvSpPr/>
          <p:nvPr/>
        </p:nvSpPr>
        <p:spPr>
          <a:xfrm flipH="false" flipV="false" rot="0">
            <a:off x="6137926" y="8600257"/>
            <a:ext cx="4623907" cy="4598685"/>
          </a:xfrm>
          <a:custGeom>
            <a:avLst/>
            <a:gdLst/>
            <a:ahLst/>
            <a:cxnLst/>
            <a:rect r="r" b="b" t="t" l="l"/>
            <a:pathLst>
              <a:path h="4598685" w="4623907">
                <a:moveTo>
                  <a:pt x="0" y="0"/>
                </a:moveTo>
                <a:lnTo>
                  <a:pt x="4623906" y="0"/>
                </a:lnTo>
                <a:lnTo>
                  <a:pt x="4623906" y="4598685"/>
                </a:lnTo>
                <a:lnTo>
                  <a:pt x="0" y="45986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9894615" y="652244"/>
            <a:ext cx="752913" cy="752913"/>
          </a:xfrm>
          <a:custGeom>
            <a:avLst/>
            <a:gdLst/>
            <a:ahLst/>
            <a:cxnLst/>
            <a:rect r="r" b="b" t="t" l="l"/>
            <a:pathLst>
              <a:path h="752913" w="752913">
                <a:moveTo>
                  <a:pt x="0" y="0"/>
                </a:moveTo>
                <a:lnTo>
                  <a:pt x="752913" y="0"/>
                </a:lnTo>
                <a:lnTo>
                  <a:pt x="752913" y="752912"/>
                </a:lnTo>
                <a:lnTo>
                  <a:pt x="0" y="7529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1295444" y="2837805"/>
            <a:ext cx="5686898" cy="3613700"/>
          </a:xfrm>
          <a:custGeom>
            <a:avLst/>
            <a:gdLst/>
            <a:ahLst/>
            <a:cxnLst/>
            <a:rect r="r" b="b" t="t" l="l"/>
            <a:pathLst>
              <a:path h="3613700" w="5686898">
                <a:moveTo>
                  <a:pt x="0" y="0"/>
                </a:moveTo>
                <a:lnTo>
                  <a:pt x="5686898" y="0"/>
                </a:lnTo>
                <a:lnTo>
                  <a:pt x="5686898" y="3613700"/>
                </a:lnTo>
                <a:lnTo>
                  <a:pt x="0" y="36137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lgDash"/>
            <a:miter/>
          </a:ln>
        </p:spPr>
      </p:sp>
      <p:sp>
        <p:nvSpPr>
          <p:cNvPr name="TextBox 11" id="11"/>
          <p:cNvSpPr txBox="true"/>
          <p:nvPr/>
        </p:nvSpPr>
        <p:spPr>
          <a:xfrm rot="0">
            <a:off x="1295444" y="3588690"/>
            <a:ext cx="5686898" cy="1790065"/>
          </a:xfrm>
          <a:prstGeom prst="rect">
            <a:avLst/>
          </a:prstGeom>
        </p:spPr>
        <p:txBody>
          <a:bodyPr anchor="t" rtlCol="false" tIns="0" lIns="0" bIns="0" rIns="0">
            <a:spAutoFit/>
          </a:bodyPr>
          <a:lstStyle/>
          <a:p>
            <a:pPr algn="ctr">
              <a:lnSpc>
                <a:spcPts val="4759"/>
              </a:lnSpc>
            </a:pPr>
            <a:r>
              <a:rPr lang="en-US" sz="3399">
                <a:solidFill>
                  <a:srgbClr val="FFFFFF"/>
                </a:solidFill>
                <a:latin typeface="Arvo"/>
              </a:rPr>
              <a:t>Dialectical Behavior Therapy - Created in the 1970s by Marsha Linehan</a:t>
            </a:r>
          </a:p>
        </p:txBody>
      </p:sp>
      <p:sp>
        <p:nvSpPr>
          <p:cNvPr name="Freeform 12" id="12"/>
          <p:cNvSpPr/>
          <p:nvPr/>
        </p:nvSpPr>
        <p:spPr>
          <a:xfrm flipH="false" flipV="false" rot="0">
            <a:off x="10761832" y="5652165"/>
            <a:ext cx="5686898" cy="3613700"/>
          </a:xfrm>
          <a:custGeom>
            <a:avLst/>
            <a:gdLst/>
            <a:ahLst/>
            <a:cxnLst/>
            <a:rect r="r" b="b" t="t" l="l"/>
            <a:pathLst>
              <a:path h="3613700" w="5686898">
                <a:moveTo>
                  <a:pt x="0" y="0"/>
                </a:moveTo>
                <a:lnTo>
                  <a:pt x="5686898" y="0"/>
                </a:lnTo>
                <a:lnTo>
                  <a:pt x="5686898" y="3613699"/>
                </a:lnTo>
                <a:lnTo>
                  <a:pt x="0" y="361369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lgDash"/>
            <a:miter/>
          </a:ln>
        </p:spPr>
      </p:sp>
      <p:sp>
        <p:nvSpPr>
          <p:cNvPr name="TextBox 13" id="13"/>
          <p:cNvSpPr txBox="true"/>
          <p:nvPr/>
        </p:nvSpPr>
        <p:spPr>
          <a:xfrm rot="0">
            <a:off x="10761832" y="6825919"/>
            <a:ext cx="5686898" cy="1189990"/>
          </a:xfrm>
          <a:prstGeom prst="rect">
            <a:avLst/>
          </a:prstGeom>
        </p:spPr>
        <p:txBody>
          <a:bodyPr anchor="t" rtlCol="false" tIns="0" lIns="0" bIns="0" rIns="0">
            <a:spAutoFit/>
          </a:bodyPr>
          <a:lstStyle/>
          <a:p>
            <a:pPr algn="ctr">
              <a:lnSpc>
                <a:spcPts val="4759"/>
              </a:lnSpc>
            </a:pPr>
            <a:r>
              <a:rPr lang="en-US" sz="3399">
                <a:solidFill>
                  <a:srgbClr val="FFFFFF"/>
                </a:solidFill>
                <a:latin typeface="Arvo"/>
              </a:rPr>
              <a:t>Originally for treating BPD and suicidality</a:t>
            </a:r>
          </a:p>
        </p:txBody>
      </p:sp>
      <p:sp>
        <p:nvSpPr>
          <p:cNvPr name="Freeform 14" id="14"/>
          <p:cNvSpPr/>
          <p:nvPr/>
        </p:nvSpPr>
        <p:spPr>
          <a:xfrm flipH="false" flipV="false" rot="0">
            <a:off x="10761832" y="1405156"/>
            <a:ext cx="5686898" cy="3613700"/>
          </a:xfrm>
          <a:custGeom>
            <a:avLst/>
            <a:gdLst/>
            <a:ahLst/>
            <a:cxnLst/>
            <a:rect r="r" b="b" t="t" l="l"/>
            <a:pathLst>
              <a:path h="3613700" w="5686898">
                <a:moveTo>
                  <a:pt x="0" y="0"/>
                </a:moveTo>
                <a:lnTo>
                  <a:pt x="5686898" y="0"/>
                </a:lnTo>
                <a:lnTo>
                  <a:pt x="5686898" y="3613700"/>
                </a:lnTo>
                <a:lnTo>
                  <a:pt x="0" y="36137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lgDash"/>
            <a:miter/>
          </a:ln>
        </p:spPr>
      </p:sp>
      <p:sp>
        <p:nvSpPr>
          <p:cNvPr name="TextBox 15" id="15"/>
          <p:cNvSpPr txBox="true"/>
          <p:nvPr/>
        </p:nvSpPr>
        <p:spPr>
          <a:xfrm rot="0">
            <a:off x="10761832" y="2578911"/>
            <a:ext cx="5686898" cy="1189990"/>
          </a:xfrm>
          <a:prstGeom prst="rect">
            <a:avLst/>
          </a:prstGeom>
        </p:spPr>
        <p:txBody>
          <a:bodyPr anchor="t" rtlCol="false" tIns="0" lIns="0" bIns="0" rIns="0">
            <a:spAutoFit/>
          </a:bodyPr>
          <a:lstStyle/>
          <a:p>
            <a:pPr algn="ctr">
              <a:lnSpc>
                <a:spcPts val="4759"/>
              </a:lnSpc>
            </a:pPr>
            <a:r>
              <a:rPr lang="en-US" sz="3399">
                <a:solidFill>
                  <a:srgbClr val="FFFFFF"/>
                </a:solidFill>
                <a:latin typeface="Arvo"/>
              </a:rPr>
              <a:t>Focused on acceptance and change, mindfulness</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F4EEDD"/>
        </a:solidFill>
      </p:bgPr>
    </p:bg>
    <p:spTree>
      <p:nvGrpSpPr>
        <p:cNvPr id="1" name=""/>
        <p:cNvGrpSpPr/>
        <p:nvPr/>
      </p:nvGrpSpPr>
      <p:grpSpPr>
        <a:xfrm>
          <a:off x="0" y="0"/>
          <a:ext cx="0" cy="0"/>
          <a:chOff x="0" y="0"/>
          <a:chExt cx="0" cy="0"/>
        </a:xfrm>
      </p:grpSpPr>
      <p:grpSp>
        <p:nvGrpSpPr>
          <p:cNvPr name="Group 2" id="2"/>
          <p:cNvGrpSpPr/>
          <p:nvPr/>
        </p:nvGrpSpPr>
        <p:grpSpPr>
          <a:xfrm rot="0">
            <a:off x="489556" y="569795"/>
            <a:ext cx="17308888" cy="9147409"/>
            <a:chOff x="0" y="0"/>
            <a:chExt cx="4274726" cy="2259109"/>
          </a:xfrm>
        </p:grpSpPr>
        <p:sp>
          <p:nvSpPr>
            <p:cNvPr name="Freeform 3" id="3"/>
            <p:cNvSpPr/>
            <p:nvPr/>
          </p:nvSpPr>
          <p:spPr>
            <a:xfrm flipH="false" flipV="false" rot="0">
              <a:off x="0" y="0"/>
              <a:ext cx="4274726" cy="2259109"/>
            </a:xfrm>
            <a:custGeom>
              <a:avLst/>
              <a:gdLst/>
              <a:ahLst/>
              <a:cxnLst/>
              <a:rect r="r" b="b" t="t" l="l"/>
              <a:pathLst>
                <a:path h="2259109" w="4274726">
                  <a:moveTo>
                    <a:pt x="0" y="0"/>
                  </a:moveTo>
                  <a:lnTo>
                    <a:pt x="4274726" y="0"/>
                  </a:lnTo>
                  <a:lnTo>
                    <a:pt x="4274726" y="2259109"/>
                  </a:lnTo>
                  <a:lnTo>
                    <a:pt x="0" y="2259109"/>
                  </a:lnTo>
                  <a:close/>
                </a:path>
              </a:pathLst>
            </a:custGeom>
            <a:solidFill>
              <a:srgbClr val="000000">
                <a:alpha val="0"/>
              </a:srgbClr>
            </a:solidFill>
            <a:ln w="38100" cap="sq">
              <a:solidFill>
                <a:srgbClr val="383F35"/>
              </a:solidFill>
              <a:prstDash val="solid"/>
              <a:miter/>
            </a:ln>
          </p:spPr>
        </p:sp>
        <p:sp>
          <p:nvSpPr>
            <p:cNvPr name="TextBox 4" id="4"/>
            <p:cNvSpPr txBox="true"/>
            <p:nvPr/>
          </p:nvSpPr>
          <p:spPr>
            <a:xfrm>
              <a:off x="0" y="-66675"/>
              <a:ext cx="4274726" cy="2325784"/>
            </a:xfrm>
            <a:prstGeom prst="rect">
              <a:avLst/>
            </a:prstGeom>
          </p:spPr>
          <p:txBody>
            <a:bodyPr anchor="ctr" rtlCol="false" tIns="50800" lIns="50800" bIns="50800" rIns="50800"/>
            <a:lstStyle/>
            <a:p>
              <a:pPr algn="ctr">
                <a:lnSpc>
                  <a:spcPts val="3300"/>
                </a:lnSpc>
              </a:pPr>
            </a:p>
          </p:txBody>
        </p:sp>
      </p:grpSp>
      <p:sp>
        <p:nvSpPr>
          <p:cNvPr name="TextBox 5" id="5"/>
          <p:cNvSpPr txBox="true"/>
          <p:nvPr/>
        </p:nvSpPr>
        <p:spPr>
          <a:xfrm rot="0">
            <a:off x="2812869" y="1613009"/>
            <a:ext cx="12662263" cy="1199515"/>
          </a:xfrm>
          <a:prstGeom prst="rect">
            <a:avLst/>
          </a:prstGeom>
        </p:spPr>
        <p:txBody>
          <a:bodyPr anchor="t" rtlCol="false" tIns="0" lIns="0" bIns="0" rIns="0">
            <a:spAutoFit/>
          </a:bodyPr>
          <a:lstStyle/>
          <a:p>
            <a:pPr algn="ctr" marL="734059" indent="-367030" lvl="1">
              <a:lnSpc>
                <a:spcPts val="4759"/>
              </a:lnSpc>
              <a:buFont typeface="Arial"/>
              <a:buChar char="•"/>
            </a:pPr>
            <a:r>
              <a:rPr lang="en-US" sz="3399">
                <a:solidFill>
                  <a:srgbClr val="000000"/>
                </a:solidFill>
                <a:latin typeface="Arimo Bold"/>
              </a:rPr>
              <a:t>Four categories: Mindfulness, Distress Tolerance, Emotional Regulation, and Interpersonal Effectiveness</a:t>
            </a:r>
          </a:p>
        </p:txBody>
      </p:sp>
      <p:graphicFrame>
        <p:nvGraphicFramePr>
          <p:cNvPr name="Table 6" id="6"/>
          <p:cNvGraphicFramePr>
            <a:graphicFrameLocks noGrp="true"/>
          </p:cNvGraphicFramePr>
          <p:nvPr/>
        </p:nvGraphicFramePr>
        <p:xfrm>
          <a:off x="1042988" y="3513385"/>
          <a:ext cx="16216312" cy="5744915"/>
        </p:xfrm>
        <a:graphic>
          <a:graphicData uri="http://schemas.openxmlformats.org/drawingml/2006/table">
            <a:tbl>
              <a:tblPr/>
              <a:tblGrid>
                <a:gridCol w="4054078"/>
                <a:gridCol w="4054078"/>
                <a:gridCol w="4054078"/>
                <a:gridCol w="4054078"/>
              </a:tblGrid>
              <a:tr h="1434697">
                <a:tc>
                  <a:txBody>
                    <a:bodyPr anchor="t" rtlCol="false"/>
                    <a:lstStyle/>
                    <a:p>
                      <a:pPr algn="ctr">
                        <a:lnSpc>
                          <a:spcPts val="3919"/>
                        </a:lnSpc>
                        <a:defRPr/>
                      </a:pPr>
                      <a:r>
                        <a:rPr lang="en-US" sz="2799">
                          <a:solidFill>
                            <a:srgbClr val="F4EEDD"/>
                          </a:solidFill>
                          <a:latin typeface="Arvo Bold"/>
                        </a:rPr>
                        <a:t>Mindfulness</a:t>
                      </a:r>
                      <a:endParaRPr lang="en-US" sz="1100"/>
                    </a:p>
                  </a:txBody>
                  <a:tcPr marL="190500" marR="190500" marT="190500" marB="190500" anchor="ctr">
                    <a:lnL cmpd="sng" algn="ctr" cap="flat" w="23812">
                      <a:solidFill>
                        <a:srgbClr val="000000"/>
                      </a:solidFill>
                      <a:prstDash val="solid"/>
                      <a:round/>
                      <a:headEnd type="none" w="med" len="med"/>
                      <a:tailEnd type="none" w="med" len="med"/>
                    </a:lnL>
                    <a:lnR cmpd="sng" algn="ctr" cap="flat" w="23812">
                      <a:solidFill>
                        <a:srgbClr val="000000"/>
                      </a:solidFill>
                      <a:prstDash val="solid"/>
                      <a:round/>
                      <a:headEnd type="none" w="med" len="med"/>
                      <a:tailEnd type="none" w="med" len="med"/>
                    </a:lnR>
                    <a:lnT cmpd="sng" algn="ctr" cap="flat" w="23812">
                      <a:solidFill>
                        <a:srgbClr val="000000"/>
                      </a:solidFill>
                      <a:prstDash val="solid"/>
                      <a:round/>
                      <a:headEnd type="none" w="med" len="med"/>
                      <a:tailEnd type="none" w="med" len="med"/>
                    </a:lnT>
                    <a:lnB cmpd="sng" algn="ctr" cap="flat" w="23812">
                      <a:solidFill>
                        <a:srgbClr val="000000"/>
                      </a:solidFill>
                      <a:prstDash val="solid"/>
                      <a:round/>
                      <a:headEnd type="none" w="med" len="med"/>
                      <a:tailEnd type="none" w="med" len="med"/>
                    </a:lnB>
                    <a:solidFill>
                      <a:srgbClr val="087562"/>
                    </a:solidFill>
                  </a:tcPr>
                </a:tc>
                <a:tc>
                  <a:txBody>
                    <a:bodyPr anchor="t" rtlCol="false"/>
                    <a:lstStyle/>
                    <a:p>
                      <a:pPr algn="ctr">
                        <a:lnSpc>
                          <a:spcPts val="3919"/>
                        </a:lnSpc>
                        <a:defRPr/>
                      </a:pPr>
                      <a:r>
                        <a:rPr lang="en-US" sz="2799">
                          <a:solidFill>
                            <a:srgbClr val="F4EEDD"/>
                          </a:solidFill>
                          <a:latin typeface="Arvo Bold"/>
                        </a:rPr>
                        <a:t>Distress Tolerance</a:t>
                      </a:r>
                      <a:endParaRPr lang="en-US" sz="1100"/>
                    </a:p>
                  </a:txBody>
                  <a:tcPr marL="190500" marR="190500" marT="190500" marB="190500" anchor="ctr">
                    <a:lnL cmpd="sng" algn="ctr" cap="flat" w="23812">
                      <a:solidFill>
                        <a:srgbClr val="000000"/>
                      </a:solidFill>
                      <a:prstDash val="solid"/>
                      <a:round/>
                      <a:headEnd type="none" w="med" len="med"/>
                      <a:tailEnd type="none" w="med" len="med"/>
                    </a:lnL>
                    <a:lnR cmpd="sng" algn="ctr" cap="flat" w="23812">
                      <a:solidFill>
                        <a:srgbClr val="000000"/>
                      </a:solidFill>
                      <a:prstDash val="solid"/>
                      <a:round/>
                      <a:headEnd type="none" w="med" len="med"/>
                      <a:tailEnd type="none" w="med" len="med"/>
                    </a:lnR>
                    <a:lnT cmpd="sng" algn="ctr" cap="flat" w="23812">
                      <a:solidFill>
                        <a:srgbClr val="000000"/>
                      </a:solidFill>
                      <a:prstDash val="solid"/>
                      <a:round/>
                      <a:headEnd type="none" w="med" len="med"/>
                      <a:tailEnd type="none" w="med" len="med"/>
                    </a:lnT>
                    <a:lnB cmpd="sng" algn="ctr" cap="flat" w="23812">
                      <a:solidFill>
                        <a:srgbClr val="000000"/>
                      </a:solidFill>
                      <a:prstDash val="solid"/>
                      <a:round/>
                      <a:headEnd type="none" w="med" len="med"/>
                      <a:tailEnd type="none" w="med" len="med"/>
                    </a:lnB>
                    <a:solidFill>
                      <a:srgbClr val="087562"/>
                    </a:solidFill>
                  </a:tcPr>
                </a:tc>
                <a:tc>
                  <a:txBody>
                    <a:bodyPr anchor="t" rtlCol="false"/>
                    <a:lstStyle/>
                    <a:p>
                      <a:pPr algn="ctr">
                        <a:lnSpc>
                          <a:spcPts val="3919"/>
                        </a:lnSpc>
                        <a:defRPr/>
                      </a:pPr>
                      <a:r>
                        <a:rPr lang="en-US" sz="2799">
                          <a:solidFill>
                            <a:srgbClr val="F4EEDD"/>
                          </a:solidFill>
                          <a:latin typeface="Arvo Bold"/>
                        </a:rPr>
                        <a:t>Emotional Regulation</a:t>
                      </a:r>
                      <a:endParaRPr lang="en-US" sz="1100"/>
                    </a:p>
                  </a:txBody>
                  <a:tcPr marL="190500" marR="190500" marT="190500" marB="190500" anchor="ctr">
                    <a:lnL cmpd="sng" algn="ctr" cap="flat" w="23812">
                      <a:solidFill>
                        <a:srgbClr val="000000"/>
                      </a:solidFill>
                      <a:prstDash val="solid"/>
                      <a:round/>
                      <a:headEnd type="none" w="med" len="med"/>
                      <a:tailEnd type="none" w="med" len="med"/>
                    </a:lnL>
                    <a:lnR cmpd="sng" algn="ctr" cap="flat" w="23812">
                      <a:solidFill>
                        <a:srgbClr val="000000"/>
                      </a:solidFill>
                      <a:prstDash val="solid"/>
                      <a:round/>
                      <a:headEnd type="none" w="med" len="med"/>
                      <a:tailEnd type="none" w="med" len="med"/>
                    </a:lnR>
                    <a:lnT cmpd="sng" algn="ctr" cap="flat" w="23812">
                      <a:solidFill>
                        <a:srgbClr val="000000"/>
                      </a:solidFill>
                      <a:prstDash val="solid"/>
                      <a:round/>
                      <a:headEnd type="none" w="med" len="med"/>
                      <a:tailEnd type="none" w="med" len="med"/>
                    </a:lnT>
                    <a:lnB cmpd="sng" algn="ctr" cap="flat" w="23812">
                      <a:solidFill>
                        <a:srgbClr val="000000"/>
                      </a:solidFill>
                      <a:prstDash val="solid"/>
                      <a:round/>
                      <a:headEnd type="none" w="med" len="med"/>
                      <a:tailEnd type="none" w="med" len="med"/>
                    </a:lnB>
                    <a:solidFill>
                      <a:srgbClr val="087562"/>
                    </a:solidFill>
                  </a:tcPr>
                </a:tc>
                <a:tc>
                  <a:txBody>
                    <a:bodyPr anchor="t" rtlCol="false"/>
                    <a:lstStyle/>
                    <a:p>
                      <a:pPr algn="ctr">
                        <a:lnSpc>
                          <a:spcPts val="3919"/>
                        </a:lnSpc>
                        <a:defRPr/>
                      </a:pPr>
                      <a:r>
                        <a:rPr lang="en-US" sz="2799">
                          <a:solidFill>
                            <a:srgbClr val="F4EEDD"/>
                          </a:solidFill>
                          <a:latin typeface="Arvo Bold"/>
                        </a:rPr>
                        <a:t>Interpersonal Effectiveness</a:t>
                      </a:r>
                      <a:endParaRPr lang="en-US" sz="1100"/>
                    </a:p>
                  </a:txBody>
                  <a:tcPr marL="190500" marR="190500" marT="190500" marB="190500" anchor="ctr">
                    <a:lnL cmpd="sng" algn="ctr" cap="flat" w="23812">
                      <a:solidFill>
                        <a:srgbClr val="000000"/>
                      </a:solidFill>
                      <a:prstDash val="solid"/>
                      <a:round/>
                      <a:headEnd type="none" w="med" len="med"/>
                      <a:tailEnd type="none" w="med" len="med"/>
                    </a:lnL>
                    <a:lnR cmpd="sng" algn="ctr" cap="flat" w="23812">
                      <a:solidFill>
                        <a:srgbClr val="000000"/>
                      </a:solidFill>
                      <a:prstDash val="solid"/>
                      <a:round/>
                      <a:headEnd type="none" w="med" len="med"/>
                      <a:tailEnd type="none" w="med" len="med"/>
                    </a:lnR>
                    <a:lnT cmpd="sng" algn="ctr" cap="flat" w="23812">
                      <a:solidFill>
                        <a:srgbClr val="000000"/>
                      </a:solidFill>
                      <a:prstDash val="solid"/>
                      <a:round/>
                      <a:headEnd type="none" w="med" len="med"/>
                      <a:tailEnd type="none" w="med" len="med"/>
                    </a:lnT>
                    <a:lnB cmpd="sng" algn="ctr" cap="flat" w="23812">
                      <a:solidFill>
                        <a:srgbClr val="000000"/>
                      </a:solidFill>
                      <a:prstDash val="solid"/>
                      <a:round/>
                      <a:headEnd type="none" w="med" len="med"/>
                      <a:tailEnd type="none" w="med" len="med"/>
                    </a:lnB>
                    <a:solidFill>
                      <a:srgbClr val="087562"/>
                    </a:solidFill>
                  </a:tcPr>
                </a:tc>
              </a:tr>
              <a:tr h="4310218">
                <a:tc>
                  <a:txBody>
                    <a:bodyPr anchor="t" rtlCol="false"/>
                    <a:lstStyle/>
                    <a:p>
                      <a:pPr algn="ctr">
                        <a:lnSpc>
                          <a:spcPts val="3919"/>
                        </a:lnSpc>
                        <a:defRPr/>
                      </a:pPr>
                      <a:r>
                        <a:rPr lang="en-US" sz="2799">
                          <a:solidFill>
                            <a:srgbClr val="000000"/>
                          </a:solidFill>
                          <a:latin typeface="Arvo"/>
                        </a:rPr>
                        <a:t>Being present in the here and now</a:t>
                      </a:r>
                      <a:endParaRPr lang="en-US" sz="1100"/>
                    </a:p>
                    <a:p>
                      <a:pPr algn="ctr">
                        <a:lnSpc>
                          <a:spcPts val="3919"/>
                        </a:lnSpc>
                      </a:pPr>
                    </a:p>
                    <a:p>
                      <a:pPr algn="ctr">
                        <a:lnSpc>
                          <a:spcPts val="3919"/>
                        </a:lnSpc>
                      </a:pPr>
                      <a:r>
                        <a:rPr lang="en-US" sz="2799">
                          <a:solidFill>
                            <a:srgbClr val="000000"/>
                          </a:solidFill>
                          <a:latin typeface="Arvo"/>
                        </a:rPr>
                        <a:t>Acceptance without judgment</a:t>
                      </a:r>
                    </a:p>
                  </a:txBody>
                  <a:tcPr marL="190500" marR="190500" marT="190500" marB="190500" anchor="ctr">
                    <a:lnL cmpd="sng" algn="ctr" cap="flat" w="23812">
                      <a:solidFill>
                        <a:srgbClr val="000000"/>
                      </a:solidFill>
                      <a:prstDash val="solid"/>
                      <a:round/>
                      <a:headEnd type="none" w="med" len="med"/>
                      <a:tailEnd type="none" w="med" len="med"/>
                    </a:lnL>
                    <a:lnR cmpd="sng" algn="ctr" cap="flat" w="23812">
                      <a:solidFill>
                        <a:srgbClr val="000000"/>
                      </a:solidFill>
                      <a:prstDash val="solid"/>
                      <a:round/>
                      <a:headEnd type="none" w="med" len="med"/>
                      <a:tailEnd type="none" w="med" len="med"/>
                    </a:lnR>
                    <a:lnT cmpd="sng" algn="ctr" cap="flat" w="23812">
                      <a:solidFill>
                        <a:srgbClr val="000000"/>
                      </a:solidFill>
                      <a:prstDash val="solid"/>
                      <a:round/>
                      <a:headEnd type="none" w="med" len="med"/>
                      <a:tailEnd type="none" w="med" len="med"/>
                    </a:lnT>
                    <a:lnB cmpd="sng" algn="ctr" cap="flat" w="23812">
                      <a:solidFill>
                        <a:srgbClr val="000000"/>
                      </a:solidFill>
                      <a:prstDash val="solid"/>
                      <a:round/>
                      <a:headEnd type="none" w="med" len="med"/>
                      <a:tailEnd type="none" w="med" len="med"/>
                    </a:lnB>
                    <a:solidFill>
                      <a:srgbClr val="FFFFFF"/>
                    </a:solidFill>
                  </a:tcPr>
                </a:tc>
                <a:tc>
                  <a:txBody>
                    <a:bodyPr anchor="t" rtlCol="false"/>
                    <a:lstStyle/>
                    <a:p>
                      <a:pPr algn="ctr">
                        <a:lnSpc>
                          <a:spcPts val="3919"/>
                        </a:lnSpc>
                        <a:defRPr/>
                      </a:pPr>
                      <a:r>
                        <a:rPr lang="en-US" sz="2799">
                          <a:solidFill>
                            <a:srgbClr val="000000"/>
                          </a:solidFill>
                          <a:latin typeface="Arvo"/>
                        </a:rPr>
                        <a:t>Acceptance of difficult emotions</a:t>
                      </a:r>
                      <a:endParaRPr lang="en-US" sz="1100"/>
                    </a:p>
                    <a:p>
                      <a:pPr algn="ctr">
                        <a:lnSpc>
                          <a:spcPts val="3919"/>
                        </a:lnSpc>
                      </a:pPr>
                    </a:p>
                    <a:p>
                      <a:pPr algn="ctr">
                        <a:lnSpc>
                          <a:spcPts val="3919"/>
                        </a:lnSpc>
                      </a:pPr>
                      <a:r>
                        <a:rPr lang="en-US" sz="2799">
                          <a:solidFill>
                            <a:srgbClr val="000000"/>
                          </a:solidFill>
                          <a:latin typeface="Arvo"/>
                        </a:rPr>
                        <a:t>Grounding/</a:t>
                      </a:r>
                    </a:p>
                    <a:p>
                      <a:pPr algn="ctr">
                        <a:lnSpc>
                          <a:spcPts val="3919"/>
                        </a:lnSpc>
                      </a:pPr>
                      <a:r>
                        <a:rPr lang="en-US" sz="2799">
                          <a:solidFill>
                            <a:srgbClr val="000000"/>
                          </a:solidFill>
                          <a:latin typeface="Arvo"/>
                        </a:rPr>
                        <a:t>distracting</a:t>
                      </a:r>
                    </a:p>
                    <a:p>
                      <a:pPr algn="ctr">
                        <a:lnSpc>
                          <a:spcPts val="3919"/>
                        </a:lnSpc>
                      </a:pPr>
                    </a:p>
                    <a:p>
                      <a:pPr algn="ctr">
                        <a:lnSpc>
                          <a:spcPts val="3919"/>
                        </a:lnSpc>
                      </a:pPr>
                      <a:r>
                        <a:rPr lang="en-US" sz="2799">
                          <a:solidFill>
                            <a:srgbClr val="000000"/>
                          </a:solidFill>
                          <a:latin typeface="Arvo"/>
                        </a:rPr>
                        <a:t>TIPP skills</a:t>
                      </a:r>
                    </a:p>
                  </a:txBody>
                  <a:tcPr marL="190500" marR="190500" marT="190500" marB="190500" anchor="ctr">
                    <a:lnL cmpd="sng" algn="ctr" cap="flat" w="23812">
                      <a:solidFill>
                        <a:srgbClr val="000000"/>
                      </a:solidFill>
                      <a:prstDash val="solid"/>
                      <a:round/>
                      <a:headEnd type="none" w="med" len="med"/>
                      <a:tailEnd type="none" w="med" len="med"/>
                    </a:lnL>
                    <a:lnR cmpd="sng" algn="ctr" cap="flat" w="23812">
                      <a:solidFill>
                        <a:srgbClr val="000000"/>
                      </a:solidFill>
                      <a:prstDash val="solid"/>
                      <a:round/>
                      <a:headEnd type="none" w="med" len="med"/>
                      <a:tailEnd type="none" w="med" len="med"/>
                    </a:lnR>
                    <a:lnT cmpd="sng" algn="ctr" cap="flat" w="23812">
                      <a:solidFill>
                        <a:srgbClr val="000000"/>
                      </a:solidFill>
                      <a:prstDash val="solid"/>
                      <a:round/>
                      <a:headEnd type="none" w="med" len="med"/>
                      <a:tailEnd type="none" w="med" len="med"/>
                    </a:lnT>
                    <a:lnB cmpd="sng" algn="ctr" cap="flat" w="23812">
                      <a:solidFill>
                        <a:srgbClr val="000000"/>
                      </a:solidFill>
                      <a:prstDash val="solid"/>
                      <a:round/>
                      <a:headEnd type="none" w="med" len="med"/>
                      <a:tailEnd type="none" w="med" len="med"/>
                    </a:lnB>
                    <a:solidFill>
                      <a:srgbClr val="FFFFFF"/>
                    </a:solidFill>
                  </a:tcPr>
                </a:tc>
                <a:tc>
                  <a:txBody>
                    <a:bodyPr anchor="t" rtlCol="false"/>
                    <a:lstStyle/>
                    <a:p>
                      <a:pPr algn="ctr">
                        <a:lnSpc>
                          <a:spcPts val="3919"/>
                        </a:lnSpc>
                        <a:defRPr/>
                      </a:pPr>
                      <a:r>
                        <a:rPr lang="en-US" sz="2799">
                          <a:solidFill>
                            <a:srgbClr val="000000"/>
                          </a:solidFill>
                          <a:latin typeface="Arvo"/>
                        </a:rPr>
                        <a:t>Emotion recognition</a:t>
                      </a:r>
                      <a:endParaRPr lang="en-US" sz="1100"/>
                    </a:p>
                    <a:p>
                      <a:pPr algn="ctr">
                        <a:lnSpc>
                          <a:spcPts val="3919"/>
                        </a:lnSpc>
                      </a:pPr>
                    </a:p>
                    <a:p>
                      <a:pPr algn="ctr">
                        <a:lnSpc>
                          <a:spcPts val="3919"/>
                        </a:lnSpc>
                      </a:pPr>
                      <a:r>
                        <a:rPr lang="en-US" sz="2799">
                          <a:solidFill>
                            <a:srgbClr val="000000"/>
                          </a:solidFill>
                          <a:latin typeface="Arvo"/>
                        </a:rPr>
                        <a:t>Recognizing cognitive distortions</a:t>
                      </a:r>
                    </a:p>
                  </a:txBody>
                  <a:tcPr marL="190500" marR="190500" marT="190500" marB="190500" anchor="ctr">
                    <a:lnL cmpd="sng" algn="ctr" cap="flat" w="23812">
                      <a:solidFill>
                        <a:srgbClr val="000000"/>
                      </a:solidFill>
                      <a:prstDash val="solid"/>
                      <a:round/>
                      <a:headEnd type="none" w="med" len="med"/>
                      <a:tailEnd type="none" w="med" len="med"/>
                    </a:lnL>
                    <a:lnR cmpd="sng" algn="ctr" cap="flat" w="23812">
                      <a:solidFill>
                        <a:srgbClr val="000000"/>
                      </a:solidFill>
                      <a:prstDash val="solid"/>
                      <a:round/>
                      <a:headEnd type="none" w="med" len="med"/>
                      <a:tailEnd type="none" w="med" len="med"/>
                    </a:lnR>
                    <a:lnT cmpd="sng" algn="ctr" cap="flat" w="23812">
                      <a:solidFill>
                        <a:srgbClr val="000000"/>
                      </a:solidFill>
                      <a:prstDash val="solid"/>
                      <a:round/>
                      <a:headEnd type="none" w="med" len="med"/>
                      <a:tailEnd type="none" w="med" len="med"/>
                    </a:lnT>
                    <a:lnB cmpd="sng" algn="ctr" cap="flat" w="23812">
                      <a:solidFill>
                        <a:srgbClr val="000000"/>
                      </a:solidFill>
                      <a:prstDash val="solid"/>
                      <a:round/>
                      <a:headEnd type="none" w="med" len="med"/>
                      <a:tailEnd type="none" w="med" len="med"/>
                    </a:lnB>
                    <a:solidFill>
                      <a:srgbClr val="FFFFFF"/>
                    </a:solidFill>
                  </a:tcPr>
                </a:tc>
                <a:tc>
                  <a:txBody>
                    <a:bodyPr anchor="t" rtlCol="false"/>
                    <a:lstStyle/>
                    <a:p>
                      <a:pPr algn="ctr">
                        <a:lnSpc>
                          <a:spcPts val="3919"/>
                        </a:lnSpc>
                        <a:defRPr/>
                      </a:pPr>
                      <a:r>
                        <a:rPr lang="en-US" sz="2799">
                          <a:solidFill>
                            <a:srgbClr val="000000"/>
                          </a:solidFill>
                          <a:latin typeface="Arvo"/>
                        </a:rPr>
                        <a:t>Assertiveness (not aggressiveness)</a:t>
                      </a:r>
                      <a:endParaRPr lang="en-US" sz="1100"/>
                    </a:p>
                    <a:p>
                      <a:pPr algn="ctr">
                        <a:lnSpc>
                          <a:spcPts val="3919"/>
                        </a:lnSpc>
                      </a:pPr>
                    </a:p>
                    <a:p>
                      <a:pPr algn="ctr">
                        <a:lnSpc>
                          <a:spcPts val="3919"/>
                        </a:lnSpc>
                      </a:pPr>
                      <a:r>
                        <a:rPr lang="en-US" sz="2799">
                          <a:solidFill>
                            <a:srgbClr val="000000"/>
                          </a:solidFill>
                          <a:latin typeface="Arvo"/>
                        </a:rPr>
                        <a:t>Boundary setting</a:t>
                      </a:r>
                    </a:p>
                    <a:p>
                      <a:pPr algn="ctr">
                        <a:lnSpc>
                          <a:spcPts val="3919"/>
                        </a:lnSpc>
                      </a:pPr>
                    </a:p>
                    <a:p>
                      <a:pPr algn="ctr">
                        <a:lnSpc>
                          <a:spcPts val="3919"/>
                        </a:lnSpc>
                      </a:pPr>
                      <a:r>
                        <a:rPr lang="en-US" sz="2799">
                          <a:solidFill>
                            <a:srgbClr val="000000"/>
                          </a:solidFill>
                          <a:latin typeface="Arvo"/>
                        </a:rPr>
                        <a:t>Asking for what you need</a:t>
                      </a:r>
                    </a:p>
                  </a:txBody>
                  <a:tcPr marL="190500" marR="190500" marT="190500" marB="190500" anchor="ctr">
                    <a:lnL cmpd="sng" algn="ctr" cap="flat" w="23812">
                      <a:solidFill>
                        <a:srgbClr val="000000"/>
                      </a:solidFill>
                      <a:prstDash val="solid"/>
                      <a:round/>
                      <a:headEnd type="none" w="med" len="med"/>
                      <a:tailEnd type="none" w="med" len="med"/>
                    </a:lnL>
                    <a:lnR cmpd="sng" algn="ctr" cap="flat" w="23812">
                      <a:solidFill>
                        <a:srgbClr val="000000"/>
                      </a:solidFill>
                      <a:prstDash val="solid"/>
                      <a:round/>
                      <a:headEnd type="none" w="med" len="med"/>
                      <a:tailEnd type="none" w="med" len="med"/>
                    </a:lnR>
                    <a:lnT cmpd="sng" algn="ctr" cap="flat" w="23812">
                      <a:solidFill>
                        <a:srgbClr val="000000"/>
                      </a:solidFill>
                      <a:prstDash val="solid"/>
                      <a:round/>
                      <a:headEnd type="none" w="med" len="med"/>
                      <a:tailEnd type="none" w="med" len="med"/>
                    </a:lnT>
                    <a:lnB cmpd="sng" algn="ctr" cap="flat" w="23812">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DAGCgJJ7N7g</dc:identifier>
  <dcterms:modified xsi:type="dcterms:W3CDTF">2011-08-01T06:04:30Z</dcterms:modified>
  <cp:revision>1</cp:revision>
  <dc:title>Building Your Stress-Management Toolbox</dc:title>
</cp:coreProperties>
</file>